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8" r:id="rId6"/>
    <p:sldId id="265" r:id="rId7"/>
    <p:sldId id="269" r:id="rId8"/>
    <p:sldId id="271" r:id="rId9"/>
    <p:sldId id="266" r:id="rId10"/>
    <p:sldId id="270" r:id="rId11"/>
  </p:sldIdLst>
  <p:sldSz cx="18288000" cy="10515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1pPr>
    <a:lvl2pPr marL="0" marR="0" indent="816421"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2pPr>
    <a:lvl3pPr marL="0" marR="0" indent="1632843"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3pPr>
    <a:lvl4pPr marL="0" marR="0" indent="2449266"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4pPr>
    <a:lvl5pPr marL="0" marR="0" indent="3265687"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5pPr>
    <a:lvl6pPr marL="468630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6pPr>
    <a:lvl7pPr marL="550926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7pPr>
    <a:lvl8pPr marL="633222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8pPr>
    <a:lvl9pPr marL="715518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9pPr>
  </p:defaultTextStyle>
  <p:extLst>
    <p:ext uri="{EFAFB233-063F-42B5-8137-9DF3F51BA10A}">
      <p15:sldGuideLst xmlns:p15="http://schemas.microsoft.com/office/powerpoint/2012/main">
        <p15:guide id="1" pos="3912" userDrawn="1">
          <p15:clr>
            <a:srgbClr val="A4A3A4"/>
          </p15:clr>
        </p15:guide>
        <p15:guide id="2" pos="7656" userDrawn="1">
          <p15:clr>
            <a:srgbClr val="A4A3A4"/>
          </p15:clr>
        </p15:guide>
        <p15:guide id="3" pos="5760" userDrawn="1">
          <p15:clr>
            <a:srgbClr val="A4A3A4"/>
          </p15:clr>
        </p15:guide>
        <p15:guide id="4" orient="horz" pos="33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ton-Lopez, Christine Marie - (melton1)" initials="MCM-(" lastIdx="2" clrIdx="0">
    <p:extLst>
      <p:ext uri="{19B8F6BF-5375-455C-9EA6-DF929625EA0E}">
        <p15:presenceInfo xmlns:p15="http://schemas.microsoft.com/office/powerpoint/2012/main" userId="S-1-5-21-3885614643-332083874-814631590-20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84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3"/>
  </p:normalViewPr>
  <p:slideViewPr>
    <p:cSldViewPr snapToGrid="0" snapToObjects="1">
      <p:cViewPr varScale="1">
        <p:scale>
          <a:sx n="60" d="100"/>
          <a:sy n="60" d="100"/>
        </p:scale>
        <p:origin x="186" y="492"/>
      </p:cViewPr>
      <p:guideLst>
        <p:guide pos="3912"/>
        <p:guide pos="7656"/>
        <p:guide pos="5760"/>
        <p:guide orient="horz" pos="33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elton1\Desktop\Charts%20BP%2010-17-18.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2000" b="1" i="0" cap="all" baseline="0" dirty="0">
                <a:effectLst/>
              </a:rPr>
              <a:t>Reportable Events to Federal / Regulatory Agencies</a:t>
            </a:r>
            <a:endParaRPr lang="en-US" sz="2000" dirty="0">
              <a:effectLst/>
            </a:endParaRPr>
          </a:p>
          <a:p>
            <a:pPr>
              <a:defRPr/>
            </a:pPr>
            <a:r>
              <a:rPr lang="en-US" sz="2000" b="1" i="0" cap="all" baseline="0" dirty="0">
                <a:effectLst/>
              </a:rPr>
              <a:t>By quarter - 2018</a:t>
            </a:r>
            <a:endParaRPr lang="en-US" sz="2000" dirty="0">
              <a:effectLst/>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'2018'!$L$96:$L$99</c:f>
              <c:strCache>
                <c:ptCount val="4"/>
                <c:pt idx="0">
                  <c:v>1st Quarter</c:v>
                </c:pt>
                <c:pt idx="1">
                  <c:v>2nd Quarter</c:v>
                </c:pt>
                <c:pt idx="2">
                  <c:v>3rd Quarter</c:v>
                </c:pt>
                <c:pt idx="3">
                  <c:v>4th Quarter</c:v>
                </c:pt>
              </c:strCache>
            </c:strRef>
          </c:cat>
          <c:val>
            <c:numRef>
              <c:f>'2018'!$M$96:$M$99</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0-F1F8-44AB-8451-F862AED5BB36}"/>
            </c:ext>
          </c:extLst>
        </c:ser>
        <c:dLbls>
          <c:dLblPos val="outEnd"/>
          <c:showLegendKey val="0"/>
          <c:showVal val="1"/>
          <c:showCatName val="0"/>
          <c:showSerName val="0"/>
          <c:showPercent val="0"/>
          <c:showBubbleSize val="0"/>
        </c:dLbls>
        <c:gapWidth val="444"/>
        <c:overlap val="-90"/>
        <c:axId val="613966656"/>
        <c:axId val="613969608"/>
      </c:barChart>
      <c:catAx>
        <c:axId val="61396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613969608"/>
        <c:crosses val="autoZero"/>
        <c:auto val="1"/>
        <c:lblAlgn val="ctr"/>
        <c:lblOffset val="100"/>
        <c:noMultiLvlLbl val="0"/>
      </c:catAx>
      <c:valAx>
        <c:axId val="613969608"/>
        <c:scaling>
          <c:orientation val="minMax"/>
        </c:scaling>
        <c:delete val="1"/>
        <c:axPos val="l"/>
        <c:numFmt formatCode="General" sourceLinked="1"/>
        <c:majorTickMark val="none"/>
        <c:minorTickMark val="none"/>
        <c:tickLblPos val="nextTo"/>
        <c:crossAx val="61396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Open Studies - Biomedical  VS Social Behavioral Research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2E02-42FF-BD6F-D879126C5B1A}"/>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2E02-42FF-BD6F-D879126C5B1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'2018'!$B$267:$B$268</c:f>
              <c:strCache>
                <c:ptCount val="2"/>
                <c:pt idx="0">
                  <c:v>Main Campus</c:v>
                </c:pt>
                <c:pt idx="1">
                  <c:v>Arizona Health Sciences Center</c:v>
                </c:pt>
              </c:strCache>
            </c:strRef>
          </c:cat>
          <c:val>
            <c:numRef>
              <c:f>'2018'!$C$267:$C$268</c:f>
              <c:numCache>
                <c:formatCode>General</c:formatCode>
                <c:ptCount val="2"/>
                <c:pt idx="0">
                  <c:v>1862</c:v>
                </c:pt>
                <c:pt idx="1">
                  <c:v>2177</c:v>
                </c:pt>
              </c:numCache>
            </c:numRef>
          </c:val>
          <c:extLst>
            <c:ext xmlns:c16="http://schemas.microsoft.com/office/drawing/2014/chart" uri="{C3380CC4-5D6E-409C-BE32-E72D297353CC}">
              <c16:uniqueId val="{00000004-2E02-42FF-BD6F-D879126C5B1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dirty="0"/>
              <a:t>Non Serious / Non Unanticipated Problems</a:t>
            </a:r>
          </a:p>
          <a:p>
            <a:pPr>
              <a:defRPr sz="2000" b="1"/>
            </a:pPr>
            <a:r>
              <a:rPr lang="en-US" sz="2000" b="1" i="0" dirty="0"/>
              <a:t>Reportable Events to HSPP</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'2018'!$B$80:$M$80</c:f>
              <c:strCache>
                <c:ptCount val="12"/>
                <c:pt idx="0">
                  <c:v>Jan</c:v>
                </c:pt>
                <c:pt idx="1">
                  <c:v>Feb</c:v>
                </c:pt>
                <c:pt idx="2">
                  <c:v>Mar</c:v>
                </c:pt>
                <c:pt idx="3">
                  <c:v>Apr</c:v>
                </c:pt>
                <c:pt idx="4">
                  <c:v>May </c:v>
                </c:pt>
                <c:pt idx="5">
                  <c:v>Jun</c:v>
                </c:pt>
                <c:pt idx="6">
                  <c:v>Jul</c:v>
                </c:pt>
                <c:pt idx="7">
                  <c:v>Aug</c:v>
                </c:pt>
                <c:pt idx="8">
                  <c:v>Sep</c:v>
                </c:pt>
                <c:pt idx="9">
                  <c:v>Oct</c:v>
                </c:pt>
                <c:pt idx="10">
                  <c:v>Nov </c:v>
                </c:pt>
                <c:pt idx="11">
                  <c:v>Dec</c:v>
                </c:pt>
              </c:strCache>
            </c:strRef>
          </c:cat>
          <c:val>
            <c:numRef>
              <c:f>'2018'!$B$81:$M$81</c:f>
              <c:numCache>
                <c:formatCode>General</c:formatCode>
                <c:ptCount val="12"/>
                <c:pt idx="0">
                  <c:v>10</c:v>
                </c:pt>
                <c:pt idx="1">
                  <c:v>6</c:v>
                </c:pt>
                <c:pt idx="2">
                  <c:v>11</c:v>
                </c:pt>
                <c:pt idx="3">
                  <c:v>7</c:v>
                </c:pt>
                <c:pt idx="4">
                  <c:v>10</c:v>
                </c:pt>
                <c:pt idx="5">
                  <c:v>4</c:v>
                </c:pt>
                <c:pt idx="6">
                  <c:v>3</c:v>
                </c:pt>
                <c:pt idx="7">
                  <c:v>8</c:v>
                </c:pt>
                <c:pt idx="8">
                  <c:v>7</c:v>
                </c:pt>
                <c:pt idx="9">
                  <c:v>5</c:v>
                </c:pt>
                <c:pt idx="10">
                  <c:v>14</c:v>
                </c:pt>
                <c:pt idx="11">
                  <c:v>9</c:v>
                </c:pt>
              </c:numCache>
            </c:numRef>
          </c:val>
          <c:extLst>
            <c:ext xmlns:c16="http://schemas.microsoft.com/office/drawing/2014/chart" uri="{C3380CC4-5D6E-409C-BE32-E72D297353CC}">
              <c16:uniqueId val="{00000000-8861-409C-8BB0-90543981D930}"/>
            </c:ext>
          </c:extLst>
        </c:ser>
        <c:dLbls>
          <c:showLegendKey val="0"/>
          <c:showVal val="0"/>
          <c:showCatName val="0"/>
          <c:showSerName val="0"/>
          <c:showPercent val="0"/>
          <c:showBubbleSize val="0"/>
        </c:dLbls>
        <c:gapWidth val="219"/>
        <c:overlap val="-27"/>
        <c:axId val="583490608"/>
        <c:axId val="879651680"/>
      </c:barChart>
      <c:catAx>
        <c:axId val="58349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9651680"/>
        <c:crosses val="autoZero"/>
        <c:auto val="1"/>
        <c:lblAlgn val="ctr"/>
        <c:lblOffset val="100"/>
        <c:noMultiLvlLbl val="0"/>
      </c:catAx>
      <c:valAx>
        <c:axId val="879651680"/>
        <c:scaling>
          <c:orientation val="minMax"/>
        </c:scaling>
        <c:delete val="1"/>
        <c:axPos val="l"/>
        <c:numFmt formatCode="General" sourceLinked="1"/>
        <c:majorTickMark val="none"/>
        <c:minorTickMark val="none"/>
        <c:tickLblPos val="nextTo"/>
        <c:crossAx val="583490608"/>
        <c:crosses val="autoZero"/>
        <c:crossBetween val="between"/>
      </c:valAx>
      <c:spPr>
        <a:noFill/>
        <a:ln>
          <a:noFill/>
        </a:ln>
        <a:effectLst/>
      </c:spPr>
    </c:plotArea>
    <c:plotVisOnly val="1"/>
    <c:dispBlanksAs val="gap"/>
    <c:showDLblsOverMax val="0"/>
  </c:chart>
  <c:spPr>
    <a:solidFill>
      <a:schemeClr val="bg1"/>
    </a:solidFill>
    <a:ln w="19050" cap="flat" cmpd="sng" algn="ctr">
      <a:solidFill>
        <a:srgbClr val="0070C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Non Serious / Non Unanticipated Problem by Type</a:t>
            </a:r>
            <a:endParaRPr lang="en-US" sz="2000" dirty="0">
              <a:effectLst/>
            </a:endParaRPr>
          </a:p>
          <a:p>
            <a:pPr>
              <a:defRPr/>
            </a:pPr>
            <a:r>
              <a:rPr lang="en-US" sz="2000" b="1" i="0" baseline="0" dirty="0">
                <a:effectLst/>
              </a:rPr>
              <a:t>By Quarter- 2018</a:t>
            </a:r>
            <a:endParaRPr lang="en-US" sz="20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'2018'!$B$119</c:f>
              <c:strCache>
                <c:ptCount val="1"/>
                <c:pt idx="0">
                  <c:v>1st Quarter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'2018'!$C$118:$J$118</c:f>
              <c:strCache>
                <c:ptCount val="8"/>
                <c:pt idx="0">
                  <c:v>Protocol Deviation  </c:v>
                </c:pt>
                <c:pt idx="1">
                  <c:v>PHI</c:v>
                </c:pt>
                <c:pt idx="2">
                  <c:v>Consent</c:v>
                </c:pt>
                <c:pt idx="3">
                  <c:v>Unapproved Recruitment Methods</c:v>
                </c:pt>
                <c:pt idx="4">
                  <c:v>Adverse
 Event</c:v>
                </c:pt>
                <c:pt idx="5">
                  <c:v>VOTF</c:v>
                </c:pt>
                <c:pt idx="6">
                  <c:v>Records</c:v>
                </c:pt>
                <c:pt idx="7">
                  <c:v>Equipment</c:v>
                </c:pt>
              </c:strCache>
            </c:strRef>
          </c:cat>
          <c:val>
            <c:numRef>
              <c:f>'2018'!$C$119:$J$119</c:f>
              <c:numCache>
                <c:formatCode>General</c:formatCode>
                <c:ptCount val="8"/>
                <c:pt idx="0">
                  <c:v>12</c:v>
                </c:pt>
                <c:pt idx="1">
                  <c:v>1</c:v>
                </c:pt>
                <c:pt idx="2">
                  <c:v>11</c:v>
                </c:pt>
                <c:pt idx="3">
                  <c:v>1</c:v>
                </c:pt>
                <c:pt idx="4">
                  <c:v>0</c:v>
                </c:pt>
                <c:pt idx="5">
                  <c:v>1</c:v>
                </c:pt>
                <c:pt idx="6">
                  <c:v>1</c:v>
                </c:pt>
                <c:pt idx="7">
                  <c:v>0</c:v>
                </c:pt>
              </c:numCache>
            </c:numRef>
          </c:val>
          <c:extLst>
            <c:ext xmlns:c16="http://schemas.microsoft.com/office/drawing/2014/chart" uri="{C3380CC4-5D6E-409C-BE32-E72D297353CC}">
              <c16:uniqueId val="{00000000-B005-49DE-92E9-4523B66FFFC6}"/>
            </c:ext>
          </c:extLst>
        </c:ser>
        <c:ser>
          <c:idx val="1"/>
          <c:order val="1"/>
          <c:tx>
            <c:strRef>
              <c:f>'2018'!$B$120</c:f>
              <c:strCache>
                <c:ptCount val="1"/>
                <c:pt idx="0">
                  <c:v>2nd Quarter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'2018'!$C$118:$J$118</c:f>
              <c:strCache>
                <c:ptCount val="8"/>
                <c:pt idx="0">
                  <c:v>Protocol Deviation  </c:v>
                </c:pt>
                <c:pt idx="1">
                  <c:v>PHI</c:v>
                </c:pt>
                <c:pt idx="2">
                  <c:v>Consent</c:v>
                </c:pt>
                <c:pt idx="3">
                  <c:v>Unapproved Recruitment Methods</c:v>
                </c:pt>
                <c:pt idx="4">
                  <c:v>Adverse
 Event</c:v>
                </c:pt>
                <c:pt idx="5">
                  <c:v>VOTF</c:v>
                </c:pt>
                <c:pt idx="6">
                  <c:v>Records</c:v>
                </c:pt>
                <c:pt idx="7">
                  <c:v>Equipment</c:v>
                </c:pt>
              </c:strCache>
            </c:strRef>
          </c:cat>
          <c:val>
            <c:numRef>
              <c:f>'2018'!$C$120:$J$120</c:f>
              <c:numCache>
                <c:formatCode>General</c:formatCode>
                <c:ptCount val="8"/>
                <c:pt idx="0">
                  <c:v>9</c:v>
                </c:pt>
                <c:pt idx="1">
                  <c:v>3</c:v>
                </c:pt>
                <c:pt idx="2">
                  <c:v>7</c:v>
                </c:pt>
                <c:pt idx="3">
                  <c:v>0</c:v>
                </c:pt>
                <c:pt idx="4">
                  <c:v>1</c:v>
                </c:pt>
                <c:pt idx="5">
                  <c:v>0</c:v>
                </c:pt>
                <c:pt idx="6">
                  <c:v>1</c:v>
                </c:pt>
                <c:pt idx="7">
                  <c:v>0</c:v>
                </c:pt>
              </c:numCache>
            </c:numRef>
          </c:val>
          <c:extLst>
            <c:ext xmlns:c16="http://schemas.microsoft.com/office/drawing/2014/chart" uri="{C3380CC4-5D6E-409C-BE32-E72D297353CC}">
              <c16:uniqueId val="{00000001-B005-49DE-92E9-4523B66FFFC6}"/>
            </c:ext>
          </c:extLst>
        </c:ser>
        <c:ser>
          <c:idx val="2"/>
          <c:order val="2"/>
          <c:tx>
            <c:strRef>
              <c:f>'2018'!$B$121</c:f>
              <c:strCache>
                <c:ptCount val="1"/>
                <c:pt idx="0">
                  <c:v>3rd Quarter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'2018'!$C$118:$J$118</c:f>
              <c:strCache>
                <c:ptCount val="8"/>
                <c:pt idx="0">
                  <c:v>Protocol Deviation  </c:v>
                </c:pt>
                <c:pt idx="1">
                  <c:v>PHI</c:v>
                </c:pt>
                <c:pt idx="2">
                  <c:v>Consent</c:v>
                </c:pt>
                <c:pt idx="3">
                  <c:v>Unapproved Recruitment Methods</c:v>
                </c:pt>
                <c:pt idx="4">
                  <c:v>Adverse
 Event</c:v>
                </c:pt>
                <c:pt idx="5">
                  <c:v>VOTF</c:v>
                </c:pt>
                <c:pt idx="6">
                  <c:v>Records</c:v>
                </c:pt>
                <c:pt idx="7">
                  <c:v>Equipment</c:v>
                </c:pt>
              </c:strCache>
            </c:strRef>
          </c:cat>
          <c:val>
            <c:numRef>
              <c:f>'2018'!$C$121:$J$121</c:f>
              <c:numCache>
                <c:formatCode>General</c:formatCode>
                <c:ptCount val="8"/>
                <c:pt idx="0">
                  <c:v>11</c:v>
                </c:pt>
                <c:pt idx="1">
                  <c:v>0</c:v>
                </c:pt>
                <c:pt idx="2">
                  <c:v>2</c:v>
                </c:pt>
                <c:pt idx="3">
                  <c:v>1</c:v>
                </c:pt>
                <c:pt idx="4">
                  <c:v>2</c:v>
                </c:pt>
                <c:pt idx="5">
                  <c:v>2</c:v>
                </c:pt>
                <c:pt idx="6">
                  <c:v>0</c:v>
                </c:pt>
                <c:pt idx="7">
                  <c:v>0</c:v>
                </c:pt>
              </c:numCache>
            </c:numRef>
          </c:val>
          <c:extLst>
            <c:ext xmlns:c16="http://schemas.microsoft.com/office/drawing/2014/chart" uri="{C3380CC4-5D6E-409C-BE32-E72D297353CC}">
              <c16:uniqueId val="{00000002-B005-49DE-92E9-4523B66FFFC6}"/>
            </c:ext>
          </c:extLst>
        </c:ser>
        <c:ser>
          <c:idx val="3"/>
          <c:order val="3"/>
          <c:tx>
            <c:strRef>
              <c:f>'2018'!$B$122</c:f>
              <c:strCache>
                <c:ptCount val="1"/>
                <c:pt idx="0">
                  <c:v>4th Quarter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'2018'!$C$118:$J$118</c:f>
              <c:strCache>
                <c:ptCount val="8"/>
                <c:pt idx="0">
                  <c:v>Protocol Deviation  </c:v>
                </c:pt>
                <c:pt idx="1">
                  <c:v>PHI</c:v>
                </c:pt>
                <c:pt idx="2">
                  <c:v>Consent</c:v>
                </c:pt>
                <c:pt idx="3">
                  <c:v>Unapproved Recruitment Methods</c:v>
                </c:pt>
                <c:pt idx="4">
                  <c:v>Adverse
 Event</c:v>
                </c:pt>
                <c:pt idx="5">
                  <c:v>VOTF</c:v>
                </c:pt>
                <c:pt idx="6">
                  <c:v>Records</c:v>
                </c:pt>
                <c:pt idx="7">
                  <c:v>Equipment</c:v>
                </c:pt>
              </c:strCache>
            </c:strRef>
          </c:cat>
          <c:val>
            <c:numRef>
              <c:f>'2018'!$C$122:$J$122</c:f>
              <c:numCache>
                <c:formatCode>General</c:formatCode>
                <c:ptCount val="8"/>
                <c:pt idx="0">
                  <c:v>17</c:v>
                </c:pt>
                <c:pt idx="1">
                  <c:v>0</c:v>
                </c:pt>
                <c:pt idx="2">
                  <c:v>9</c:v>
                </c:pt>
                <c:pt idx="3">
                  <c:v>0</c:v>
                </c:pt>
                <c:pt idx="4">
                  <c:v>0</c:v>
                </c:pt>
                <c:pt idx="5">
                  <c:v>2</c:v>
                </c:pt>
                <c:pt idx="6">
                  <c:v>0</c:v>
                </c:pt>
                <c:pt idx="7">
                  <c:v>0</c:v>
                </c:pt>
              </c:numCache>
            </c:numRef>
          </c:val>
          <c:extLst>
            <c:ext xmlns:c16="http://schemas.microsoft.com/office/drawing/2014/chart" uri="{C3380CC4-5D6E-409C-BE32-E72D297353CC}">
              <c16:uniqueId val="{00000003-B005-49DE-92E9-4523B66FFFC6}"/>
            </c:ext>
          </c:extLst>
        </c:ser>
        <c:dLbls>
          <c:dLblPos val="outEnd"/>
          <c:showLegendKey val="0"/>
          <c:showVal val="1"/>
          <c:showCatName val="0"/>
          <c:showSerName val="0"/>
          <c:showPercent val="0"/>
          <c:showBubbleSize val="0"/>
        </c:dLbls>
        <c:gapWidth val="219"/>
        <c:overlap val="-27"/>
        <c:axId val="1028448383"/>
        <c:axId val="806873535"/>
      </c:barChart>
      <c:catAx>
        <c:axId val="102844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6873535"/>
        <c:crosses val="autoZero"/>
        <c:auto val="1"/>
        <c:lblAlgn val="ctr"/>
        <c:lblOffset val="100"/>
        <c:noMultiLvlLbl val="0"/>
      </c:catAx>
      <c:valAx>
        <c:axId val="806873535"/>
        <c:scaling>
          <c:orientation val="minMax"/>
        </c:scaling>
        <c:delete val="1"/>
        <c:axPos val="l"/>
        <c:numFmt formatCode="General" sourceLinked="1"/>
        <c:majorTickMark val="none"/>
        <c:minorTickMark val="none"/>
        <c:tickLblPos val="nextTo"/>
        <c:crossAx val="1028448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Corrective Actions for Reportable Incidents</a:t>
            </a:r>
          </a:p>
          <a:p>
            <a:pPr>
              <a:defRPr sz="2000" b="1"/>
            </a:pPr>
            <a:r>
              <a:rPr lang="en-US" sz="2000" b="1" dirty="0"/>
              <a:t>By Quarter - 2018</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'2018'!$B$144</c:f>
              <c:strCache>
                <c:ptCount val="1"/>
                <c:pt idx="0">
                  <c:v>1st Quarter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'2018'!$C$143:$M$143</c:f>
              <c:strCache>
                <c:ptCount val="11"/>
                <c:pt idx="0">
                  <c:v>Mgmt Plan</c:v>
                </c:pt>
                <c:pt idx="1">
                  <c:v>Protocol 
Amendment</c:v>
                </c:pt>
                <c:pt idx="2">
                  <c:v>Re-Consent/Edit Consent  </c:v>
                </c:pt>
                <c:pt idx="3">
                  <c:v>Source Doc Correction </c:v>
                </c:pt>
                <c:pt idx="4">
                  <c:v>Training </c:v>
                </c:pt>
                <c:pt idx="5">
                  <c:v>Other</c:v>
                </c:pt>
                <c:pt idx="6">
                  <c:v>VOTF</c:v>
                </c:pt>
                <c:pt idx="7">
                  <c:v>Medical 
Intervention</c:v>
                </c:pt>
                <c:pt idx="8">
                  <c:v>Staffing</c:v>
                </c:pt>
                <c:pt idx="9">
                  <c:v>Records</c:v>
                </c:pt>
                <c:pt idx="10">
                  <c:v>Equipment </c:v>
                </c:pt>
              </c:strCache>
            </c:strRef>
          </c:cat>
          <c:val>
            <c:numRef>
              <c:f>'2018'!$C$144:$M$144</c:f>
              <c:numCache>
                <c:formatCode>General</c:formatCode>
                <c:ptCount val="11"/>
                <c:pt idx="0">
                  <c:v>0</c:v>
                </c:pt>
                <c:pt idx="1">
                  <c:v>6</c:v>
                </c:pt>
                <c:pt idx="2">
                  <c:v>3</c:v>
                </c:pt>
                <c:pt idx="3">
                  <c:v>1</c:v>
                </c:pt>
                <c:pt idx="4">
                  <c:v>11</c:v>
                </c:pt>
                <c:pt idx="5">
                  <c:v>3</c:v>
                </c:pt>
                <c:pt idx="6">
                  <c:v>1</c:v>
                </c:pt>
                <c:pt idx="7">
                  <c:v>0</c:v>
                </c:pt>
                <c:pt idx="8">
                  <c:v>0</c:v>
                </c:pt>
                <c:pt idx="9">
                  <c:v>2</c:v>
                </c:pt>
                <c:pt idx="10">
                  <c:v>0</c:v>
                </c:pt>
              </c:numCache>
            </c:numRef>
          </c:val>
          <c:extLst>
            <c:ext xmlns:c16="http://schemas.microsoft.com/office/drawing/2014/chart" uri="{C3380CC4-5D6E-409C-BE32-E72D297353CC}">
              <c16:uniqueId val="{00000000-E696-4D98-A722-9D49513E70C2}"/>
            </c:ext>
          </c:extLst>
        </c:ser>
        <c:ser>
          <c:idx val="1"/>
          <c:order val="1"/>
          <c:tx>
            <c:strRef>
              <c:f>'2018'!$B$145</c:f>
              <c:strCache>
                <c:ptCount val="1"/>
                <c:pt idx="0">
                  <c:v>2nd Quarter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'2018'!$C$143:$M$143</c:f>
              <c:strCache>
                <c:ptCount val="11"/>
                <c:pt idx="0">
                  <c:v>Mgmt Plan</c:v>
                </c:pt>
                <c:pt idx="1">
                  <c:v>Protocol 
Amendment</c:v>
                </c:pt>
                <c:pt idx="2">
                  <c:v>Re-Consent/Edit Consent  </c:v>
                </c:pt>
                <c:pt idx="3">
                  <c:v>Source Doc Correction </c:v>
                </c:pt>
                <c:pt idx="4">
                  <c:v>Training </c:v>
                </c:pt>
                <c:pt idx="5">
                  <c:v>Other</c:v>
                </c:pt>
                <c:pt idx="6">
                  <c:v>VOTF</c:v>
                </c:pt>
                <c:pt idx="7">
                  <c:v>Medical 
Intervention</c:v>
                </c:pt>
                <c:pt idx="8">
                  <c:v>Staffing</c:v>
                </c:pt>
                <c:pt idx="9">
                  <c:v>Records</c:v>
                </c:pt>
                <c:pt idx="10">
                  <c:v>Equipment </c:v>
                </c:pt>
              </c:strCache>
            </c:strRef>
          </c:cat>
          <c:val>
            <c:numRef>
              <c:f>'2018'!$C$145:$M$145</c:f>
              <c:numCache>
                <c:formatCode>General</c:formatCode>
                <c:ptCount val="11"/>
                <c:pt idx="0">
                  <c:v>0</c:v>
                </c:pt>
                <c:pt idx="1">
                  <c:v>2</c:v>
                </c:pt>
                <c:pt idx="2">
                  <c:v>2</c:v>
                </c:pt>
                <c:pt idx="3">
                  <c:v>0</c:v>
                </c:pt>
                <c:pt idx="4">
                  <c:v>4</c:v>
                </c:pt>
                <c:pt idx="5">
                  <c:v>2</c:v>
                </c:pt>
                <c:pt idx="6">
                  <c:v>1</c:v>
                </c:pt>
                <c:pt idx="7">
                  <c:v>0</c:v>
                </c:pt>
                <c:pt idx="8">
                  <c:v>2</c:v>
                </c:pt>
                <c:pt idx="9">
                  <c:v>8</c:v>
                </c:pt>
                <c:pt idx="10">
                  <c:v>2</c:v>
                </c:pt>
              </c:numCache>
            </c:numRef>
          </c:val>
          <c:extLst>
            <c:ext xmlns:c16="http://schemas.microsoft.com/office/drawing/2014/chart" uri="{C3380CC4-5D6E-409C-BE32-E72D297353CC}">
              <c16:uniqueId val="{00000001-E696-4D98-A722-9D49513E70C2}"/>
            </c:ext>
          </c:extLst>
        </c:ser>
        <c:ser>
          <c:idx val="2"/>
          <c:order val="2"/>
          <c:tx>
            <c:strRef>
              <c:f>'2018'!$B$146</c:f>
              <c:strCache>
                <c:ptCount val="1"/>
                <c:pt idx="0">
                  <c:v>3rd Quarter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'2018'!$C$143:$M$143</c:f>
              <c:strCache>
                <c:ptCount val="11"/>
                <c:pt idx="0">
                  <c:v>Mgmt Plan</c:v>
                </c:pt>
                <c:pt idx="1">
                  <c:v>Protocol 
Amendment</c:v>
                </c:pt>
                <c:pt idx="2">
                  <c:v>Re-Consent/Edit Consent  </c:v>
                </c:pt>
                <c:pt idx="3">
                  <c:v>Source Doc Correction </c:v>
                </c:pt>
                <c:pt idx="4">
                  <c:v>Training </c:v>
                </c:pt>
                <c:pt idx="5">
                  <c:v>Other</c:v>
                </c:pt>
                <c:pt idx="6">
                  <c:v>VOTF</c:v>
                </c:pt>
                <c:pt idx="7">
                  <c:v>Medical 
Intervention</c:v>
                </c:pt>
                <c:pt idx="8">
                  <c:v>Staffing</c:v>
                </c:pt>
                <c:pt idx="9">
                  <c:v>Records</c:v>
                </c:pt>
                <c:pt idx="10">
                  <c:v>Equipment </c:v>
                </c:pt>
              </c:strCache>
            </c:strRef>
          </c:cat>
          <c:val>
            <c:numRef>
              <c:f>'2018'!$C$146:$M$146</c:f>
              <c:numCache>
                <c:formatCode>General</c:formatCode>
                <c:ptCount val="11"/>
                <c:pt idx="0">
                  <c:v>0</c:v>
                </c:pt>
                <c:pt idx="1">
                  <c:v>1</c:v>
                </c:pt>
                <c:pt idx="2">
                  <c:v>3</c:v>
                </c:pt>
                <c:pt idx="3">
                  <c:v>0</c:v>
                </c:pt>
                <c:pt idx="4">
                  <c:v>8</c:v>
                </c:pt>
                <c:pt idx="5">
                  <c:v>3</c:v>
                </c:pt>
                <c:pt idx="6">
                  <c:v>0</c:v>
                </c:pt>
                <c:pt idx="7">
                  <c:v>0</c:v>
                </c:pt>
                <c:pt idx="8">
                  <c:v>0</c:v>
                </c:pt>
                <c:pt idx="9">
                  <c:v>2</c:v>
                </c:pt>
                <c:pt idx="10">
                  <c:v>1</c:v>
                </c:pt>
              </c:numCache>
            </c:numRef>
          </c:val>
          <c:extLst>
            <c:ext xmlns:c16="http://schemas.microsoft.com/office/drawing/2014/chart" uri="{C3380CC4-5D6E-409C-BE32-E72D297353CC}">
              <c16:uniqueId val="{00000002-E696-4D98-A722-9D49513E70C2}"/>
            </c:ext>
          </c:extLst>
        </c:ser>
        <c:ser>
          <c:idx val="3"/>
          <c:order val="3"/>
          <c:tx>
            <c:strRef>
              <c:f>'2018'!$B$147</c:f>
              <c:strCache>
                <c:ptCount val="1"/>
                <c:pt idx="0">
                  <c:v>4th Quarter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'2018'!$C$143:$M$143</c:f>
              <c:strCache>
                <c:ptCount val="11"/>
                <c:pt idx="0">
                  <c:v>Mgmt Plan</c:v>
                </c:pt>
                <c:pt idx="1">
                  <c:v>Protocol 
Amendment</c:v>
                </c:pt>
                <c:pt idx="2">
                  <c:v>Re-Consent/Edit Consent  </c:v>
                </c:pt>
                <c:pt idx="3">
                  <c:v>Source Doc Correction </c:v>
                </c:pt>
                <c:pt idx="4">
                  <c:v>Training </c:v>
                </c:pt>
                <c:pt idx="5">
                  <c:v>Other</c:v>
                </c:pt>
                <c:pt idx="6">
                  <c:v>VOTF</c:v>
                </c:pt>
                <c:pt idx="7">
                  <c:v>Medical 
Intervention</c:v>
                </c:pt>
                <c:pt idx="8">
                  <c:v>Staffing</c:v>
                </c:pt>
                <c:pt idx="9">
                  <c:v>Records</c:v>
                </c:pt>
                <c:pt idx="10">
                  <c:v>Equipment </c:v>
                </c:pt>
              </c:strCache>
            </c:strRef>
          </c:cat>
          <c:val>
            <c:numRef>
              <c:f>'2018'!$C$147:$M$147</c:f>
              <c:numCache>
                <c:formatCode>General</c:formatCode>
                <c:ptCount val="11"/>
                <c:pt idx="0">
                  <c:v>2</c:v>
                </c:pt>
                <c:pt idx="1">
                  <c:v>2</c:v>
                </c:pt>
                <c:pt idx="2">
                  <c:v>6</c:v>
                </c:pt>
                <c:pt idx="3">
                  <c:v>2</c:v>
                </c:pt>
                <c:pt idx="4">
                  <c:v>10</c:v>
                </c:pt>
                <c:pt idx="5">
                  <c:v>5</c:v>
                </c:pt>
                <c:pt idx="6">
                  <c:v>0</c:v>
                </c:pt>
                <c:pt idx="7">
                  <c:v>0</c:v>
                </c:pt>
                <c:pt idx="8">
                  <c:v>1</c:v>
                </c:pt>
                <c:pt idx="9">
                  <c:v>2</c:v>
                </c:pt>
                <c:pt idx="10">
                  <c:v>1</c:v>
                </c:pt>
              </c:numCache>
            </c:numRef>
          </c:val>
          <c:extLst>
            <c:ext xmlns:c16="http://schemas.microsoft.com/office/drawing/2014/chart" uri="{C3380CC4-5D6E-409C-BE32-E72D297353CC}">
              <c16:uniqueId val="{00000003-E696-4D98-A722-9D49513E70C2}"/>
            </c:ext>
          </c:extLst>
        </c:ser>
        <c:dLbls>
          <c:dLblPos val="outEnd"/>
          <c:showLegendKey val="0"/>
          <c:showVal val="1"/>
          <c:showCatName val="0"/>
          <c:showSerName val="0"/>
          <c:showPercent val="0"/>
          <c:showBubbleSize val="0"/>
        </c:dLbls>
        <c:gapWidth val="182"/>
        <c:axId val="676975312"/>
        <c:axId val="676978264"/>
      </c:barChart>
      <c:catAx>
        <c:axId val="67697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76978264"/>
        <c:crosses val="autoZero"/>
        <c:auto val="1"/>
        <c:lblAlgn val="ctr"/>
        <c:lblOffset val="100"/>
        <c:noMultiLvlLbl val="0"/>
      </c:catAx>
      <c:valAx>
        <c:axId val="676978264"/>
        <c:scaling>
          <c:orientation val="minMax"/>
        </c:scaling>
        <c:delete val="1"/>
        <c:axPos val="l"/>
        <c:numFmt formatCode="General" sourceLinked="1"/>
        <c:majorTickMark val="none"/>
        <c:minorTickMark val="none"/>
        <c:tickLblPos val="nextTo"/>
        <c:crossAx val="6769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Non-Committee Submissions (“HSPP Workload”)</a:t>
            </a:r>
            <a:r>
              <a:rPr lang="en-US" sz="2000" b="1" baseline="0" dirty="0"/>
              <a:t> By Type of Submission - 2018</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'2018'!$G$42</c:f>
              <c:strCache>
                <c:ptCount val="1"/>
                <c:pt idx="0">
                  <c:v>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06-4B7C-859D-90B45E76CC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06-4B7C-859D-90B45E76CC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06-4B7C-859D-90B45E76CC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06-4B7C-859D-90B45E76CC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06-4B7C-859D-90B45E76CCAC}"/>
              </c:ext>
            </c:extLst>
          </c:dPt>
          <c:dLbls>
            <c:dLbl>
              <c:idx val="0"/>
              <c:layout>
                <c:manualLayout>
                  <c:x val="7.1833648393194699E-2"/>
                  <c:y val="5.399568034557235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4544899751425"/>
                      <c:h val="0.13432288566520978"/>
                    </c:manualLayout>
                  </c15:layout>
                </c:ext>
                <c:ext xmlns:c16="http://schemas.microsoft.com/office/drawing/2014/chart" uri="{C3380CC4-5D6E-409C-BE32-E72D297353CC}">
                  <c16:uniqueId val="{00000001-D306-4B7C-859D-90B45E76CCA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'2018'!$B$43:$B$47</c:f>
              <c:strCache>
                <c:ptCount val="5"/>
                <c:pt idx="0">
                  <c:v>Determinations </c:v>
                </c:pt>
                <c:pt idx="1">
                  <c:v>Amendments</c:v>
                </c:pt>
                <c:pt idx="2">
                  <c:v>Renewals</c:v>
                </c:pt>
                <c:pt idx="3">
                  <c:v>Deferrals</c:v>
                </c:pt>
                <c:pt idx="4">
                  <c:v>New Projects</c:v>
                </c:pt>
              </c:strCache>
            </c:strRef>
          </c:cat>
          <c:val>
            <c:numRef>
              <c:f>'2018'!$G$43:$G$47</c:f>
              <c:numCache>
                <c:formatCode>General</c:formatCode>
                <c:ptCount val="5"/>
                <c:pt idx="0">
                  <c:v>274</c:v>
                </c:pt>
                <c:pt idx="1">
                  <c:v>1065</c:v>
                </c:pt>
                <c:pt idx="2">
                  <c:v>1074</c:v>
                </c:pt>
                <c:pt idx="3">
                  <c:v>171</c:v>
                </c:pt>
                <c:pt idx="4">
                  <c:v>494</c:v>
                </c:pt>
              </c:numCache>
            </c:numRef>
          </c:val>
          <c:extLst>
            <c:ext xmlns:c16="http://schemas.microsoft.com/office/drawing/2014/chart" uri="{C3380CC4-5D6E-409C-BE32-E72D297353CC}">
              <c16:uniqueId val="{0000000A-D306-4B7C-859D-90B45E76CCA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dirty="0"/>
              <a:t>Non-Committee Submissions ("HSPP Workload"</a:t>
            </a:r>
            <a:r>
              <a:rPr lang="en-US" sz="2000" b="1" baseline="0" dirty="0"/>
              <a:t>) </a:t>
            </a:r>
          </a:p>
          <a:p>
            <a:pPr>
              <a:defRPr b="1"/>
            </a:pPr>
            <a:r>
              <a:rPr lang="en-US" sz="2000" b="1" dirty="0"/>
              <a:t>By Type of Submission</a:t>
            </a:r>
          </a:p>
          <a:p>
            <a:pPr>
              <a:defRPr b="1"/>
            </a:pPr>
            <a:r>
              <a:rPr lang="en-US" sz="2000" b="1" dirty="0"/>
              <a:t>2014-2018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'2018'!$B$43</c:f>
              <c:strCache>
                <c:ptCount val="1"/>
                <c:pt idx="0">
                  <c:v>Determinations </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B43-4421-A7E2-C3648EE1AD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'2018'!$C$42:$G$42</c:f>
              <c:numCache>
                <c:formatCode>General</c:formatCode>
                <c:ptCount val="5"/>
                <c:pt idx="0">
                  <c:v>2014</c:v>
                </c:pt>
                <c:pt idx="1">
                  <c:v>2015</c:v>
                </c:pt>
                <c:pt idx="2">
                  <c:v>2016</c:v>
                </c:pt>
                <c:pt idx="3">
                  <c:v>2017</c:v>
                </c:pt>
                <c:pt idx="4">
                  <c:v>2018</c:v>
                </c:pt>
              </c:numCache>
            </c:numRef>
          </c:cat>
          <c:val>
            <c:numRef>
              <c:f>'2018'!$C$43:$G$43</c:f>
              <c:numCache>
                <c:formatCode>General</c:formatCode>
                <c:ptCount val="5"/>
                <c:pt idx="0">
                  <c:v>0</c:v>
                </c:pt>
                <c:pt idx="1">
                  <c:v>117</c:v>
                </c:pt>
                <c:pt idx="2">
                  <c:v>211</c:v>
                </c:pt>
                <c:pt idx="3">
                  <c:v>318</c:v>
                </c:pt>
                <c:pt idx="4">
                  <c:v>396</c:v>
                </c:pt>
              </c:numCache>
            </c:numRef>
          </c:val>
          <c:extLst>
            <c:ext xmlns:c16="http://schemas.microsoft.com/office/drawing/2014/chart" uri="{C3380CC4-5D6E-409C-BE32-E72D297353CC}">
              <c16:uniqueId val="{00000000-4B43-4421-A7E2-C3648EE1ADA9}"/>
            </c:ext>
          </c:extLst>
        </c:ser>
        <c:ser>
          <c:idx val="1"/>
          <c:order val="1"/>
          <c:tx>
            <c:strRef>
              <c:f>'2018'!$B$44</c:f>
              <c:strCache>
                <c:ptCount val="1"/>
                <c:pt idx="0">
                  <c:v>Amendments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'2018'!$C$42:$G$42</c:f>
              <c:numCache>
                <c:formatCode>General</c:formatCode>
                <c:ptCount val="5"/>
                <c:pt idx="0">
                  <c:v>2014</c:v>
                </c:pt>
                <c:pt idx="1">
                  <c:v>2015</c:v>
                </c:pt>
                <c:pt idx="2">
                  <c:v>2016</c:v>
                </c:pt>
                <c:pt idx="3">
                  <c:v>2017</c:v>
                </c:pt>
                <c:pt idx="4">
                  <c:v>2018</c:v>
                </c:pt>
              </c:numCache>
            </c:numRef>
          </c:cat>
          <c:val>
            <c:numRef>
              <c:f>'2018'!$C$44:$G$44</c:f>
              <c:numCache>
                <c:formatCode>General</c:formatCode>
                <c:ptCount val="5"/>
                <c:pt idx="0">
                  <c:v>1534</c:v>
                </c:pt>
                <c:pt idx="1">
                  <c:v>1619</c:v>
                </c:pt>
                <c:pt idx="2">
                  <c:v>1390</c:v>
                </c:pt>
                <c:pt idx="3">
                  <c:v>1383</c:v>
                </c:pt>
                <c:pt idx="4">
                  <c:v>1383</c:v>
                </c:pt>
              </c:numCache>
            </c:numRef>
          </c:val>
          <c:extLst>
            <c:ext xmlns:c16="http://schemas.microsoft.com/office/drawing/2014/chart" uri="{C3380CC4-5D6E-409C-BE32-E72D297353CC}">
              <c16:uniqueId val="{00000001-4B43-4421-A7E2-C3648EE1ADA9}"/>
            </c:ext>
          </c:extLst>
        </c:ser>
        <c:ser>
          <c:idx val="2"/>
          <c:order val="2"/>
          <c:tx>
            <c:strRef>
              <c:f>'2018'!$B$45</c:f>
              <c:strCache>
                <c:ptCount val="1"/>
                <c:pt idx="0">
                  <c:v>Renewals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'2018'!$C$42:$G$42</c:f>
              <c:numCache>
                <c:formatCode>General</c:formatCode>
                <c:ptCount val="5"/>
                <c:pt idx="0">
                  <c:v>2014</c:v>
                </c:pt>
                <c:pt idx="1">
                  <c:v>2015</c:v>
                </c:pt>
                <c:pt idx="2">
                  <c:v>2016</c:v>
                </c:pt>
                <c:pt idx="3">
                  <c:v>2017</c:v>
                </c:pt>
                <c:pt idx="4">
                  <c:v>2018</c:v>
                </c:pt>
              </c:numCache>
            </c:numRef>
          </c:cat>
          <c:val>
            <c:numRef>
              <c:f>'2018'!$C$45:$G$45</c:f>
              <c:numCache>
                <c:formatCode>General</c:formatCode>
                <c:ptCount val="5"/>
                <c:pt idx="0">
                  <c:v>906</c:v>
                </c:pt>
                <c:pt idx="1">
                  <c:v>990</c:v>
                </c:pt>
                <c:pt idx="2">
                  <c:v>835</c:v>
                </c:pt>
                <c:pt idx="3">
                  <c:v>1170</c:v>
                </c:pt>
                <c:pt idx="4">
                  <c:v>1518</c:v>
                </c:pt>
              </c:numCache>
            </c:numRef>
          </c:val>
          <c:extLst>
            <c:ext xmlns:c16="http://schemas.microsoft.com/office/drawing/2014/chart" uri="{C3380CC4-5D6E-409C-BE32-E72D297353CC}">
              <c16:uniqueId val="{00000002-4B43-4421-A7E2-C3648EE1ADA9}"/>
            </c:ext>
          </c:extLst>
        </c:ser>
        <c:ser>
          <c:idx val="3"/>
          <c:order val="3"/>
          <c:tx>
            <c:strRef>
              <c:f>'2018'!$B$46</c:f>
              <c:strCache>
                <c:ptCount val="1"/>
                <c:pt idx="0">
                  <c:v>Deferrals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'2018'!$C$42:$G$42</c:f>
              <c:numCache>
                <c:formatCode>General</c:formatCode>
                <c:ptCount val="5"/>
                <c:pt idx="0">
                  <c:v>2014</c:v>
                </c:pt>
                <c:pt idx="1">
                  <c:v>2015</c:v>
                </c:pt>
                <c:pt idx="2">
                  <c:v>2016</c:v>
                </c:pt>
                <c:pt idx="3">
                  <c:v>2017</c:v>
                </c:pt>
                <c:pt idx="4">
                  <c:v>2018</c:v>
                </c:pt>
              </c:numCache>
            </c:numRef>
          </c:cat>
          <c:val>
            <c:numRef>
              <c:f>'2018'!$C$46:$G$46</c:f>
              <c:numCache>
                <c:formatCode>General</c:formatCode>
                <c:ptCount val="5"/>
                <c:pt idx="0">
                  <c:v>42</c:v>
                </c:pt>
                <c:pt idx="1">
                  <c:v>91</c:v>
                </c:pt>
                <c:pt idx="2">
                  <c:v>130</c:v>
                </c:pt>
                <c:pt idx="3">
                  <c:v>194</c:v>
                </c:pt>
                <c:pt idx="4">
                  <c:v>220</c:v>
                </c:pt>
              </c:numCache>
            </c:numRef>
          </c:val>
          <c:extLst>
            <c:ext xmlns:c16="http://schemas.microsoft.com/office/drawing/2014/chart" uri="{C3380CC4-5D6E-409C-BE32-E72D297353CC}">
              <c16:uniqueId val="{00000003-4B43-4421-A7E2-C3648EE1ADA9}"/>
            </c:ext>
          </c:extLst>
        </c:ser>
        <c:ser>
          <c:idx val="4"/>
          <c:order val="4"/>
          <c:tx>
            <c:strRef>
              <c:f>'2018'!$B$47</c:f>
              <c:strCache>
                <c:ptCount val="1"/>
                <c:pt idx="0">
                  <c:v>New Projects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'2018'!$C$42:$G$42</c:f>
              <c:numCache>
                <c:formatCode>General</c:formatCode>
                <c:ptCount val="5"/>
                <c:pt idx="0">
                  <c:v>2014</c:v>
                </c:pt>
                <c:pt idx="1">
                  <c:v>2015</c:v>
                </c:pt>
                <c:pt idx="2">
                  <c:v>2016</c:v>
                </c:pt>
                <c:pt idx="3">
                  <c:v>2017</c:v>
                </c:pt>
                <c:pt idx="4">
                  <c:v>2018</c:v>
                </c:pt>
              </c:numCache>
            </c:numRef>
          </c:cat>
          <c:val>
            <c:numRef>
              <c:f>'2018'!$C$47:$G$47</c:f>
              <c:numCache>
                <c:formatCode>General</c:formatCode>
                <c:ptCount val="5"/>
                <c:pt idx="0">
                  <c:v>592</c:v>
                </c:pt>
                <c:pt idx="1">
                  <c:v>678</c:v>
                </c:pt>
                <c:pt idx="2">
                  <c:v>742</c:v>
                </c:pt>
                <c:pt idx="3">
                  <c:v>731</c:v>
                </c:pt>
                <c:pt idx="4">
                  <c:v>697</c:v>
                </c:pt>
              </c:numCache>
            </c:numRef>
          </c:val>
          <c:extLst>
            <c:ext xmlns:c16="http://schemas.microsoft.com/office/drawing/2014/chart" uri="{C3380CC4-5D6E-409C-BE32-E72D297353CC}">
              <c16:uniqueId val="{00000004-4B43-4421-A7E2-C3648EE1ADA9}"/>
            </c:ext>
          </c:extLst>
        </c:ser>
        <c:dLbls>
          <c:dLblPos val="outEnd"/>
          <c:showLegendKey val="0"/>
          <c:showVal val="1"/>
          <c:showCatName val="0"/>
          <c:showSerName val="0"/>
          <c:showPercent val="0"/>
          <c:showBubbleSize val="0"/>
        </c:dLbls>
        <c:gapWidth val="112"/>
        <c:axId val="568837952"/>
        <c:axId val="568843528"/>
      </c:barChart>
      <c:catAx>
        <c:axId val="56883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8843528"/>
        <c:crosses val="autoZero"/>
        <c:auto val="1"/>
        <c:lblAlgn val="ctr"/>
        <c:lblOffset val="100"/>
        <c:noMultiLvlLbl val="0"/>
      </c:catAx>
      <c:valAx>
        <c:axId val="568843528"/>
        <c:scaling>
          <c:orientation val="minMax"/>
        </c:scaling>
        <c:delete val="1"/>
        <c:axPos val="l"/>
        <c:numFmt formatCode="General" sourceLinked="1"/>
        <c:majorTickMark val="none"/>
        <c:minorTickMark val="none"/>
        <c:tickLblPos val="nextTo"/>
        <c:crossAx val="56883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Full Committee Workload </a:t>
            </a:r>
          </a:p>
          <a:p>
            <a:pPr>
              <a:defRPr/>
            </a:pPr>
            <a:r>
              <a:rPr lang="en-US" sz="2000" b="1" dirty="0"/>
              <a:t>2014-Sept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'2018'!$C$187</c:f>
              <c:strCache>
                <c:ptCount val="1"/>
                <c:pt idx="0">
                  <c:v>Amendments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'2018'!$D$186:$H$186</c:f>
              <c:numCache>
                <c:formatCode>General</c:formatCode>
                <c:ptCount val="5"/>
                <c:pt idx="0">
                  <c:v>2014</c:v>
                </c:pt>
                <c:pt idx="1">
                  <c:v>2015</c:v>
                </c:pt>
                <c:pt idx="2">
                  <c:v>2016</c:v>
                </c:pt>
                <c:pt idx="3">
                  <c:v>2017</c:v>
                </c:pt>
                <c:pt idx="4">
                  <c:v>2018</c:v>
                </c:pt>
              </c:numCache>
            </c:numRef>
          </c:cat>
          <c:val>
            <c:numRef>
              <c:f>'2018'!$D$187:$H$187</c:f>
              <c:numCache>
                <c:formatCode>General</c:formatCode>
                <c:ptCount val="5"/>
                <c:pt idx="0">
                  <c:v>19</c:v>
                </c:pt>
                <c:pt idx="1">
                  <c:v>25</c:v>
                </c:pt>
                <c:pt idx="2">
                  <c:v>30</c:v>
                </c:pt>
                <c:pt idx="3">
                  <c:v>27</c:v>
                </c:pt>
                <c:pt idx="4">
                  <c:v>15</c:v>
                </c:pt>
              </c:numCache>
            </c:numRef>
          </c:val>
          <c:extLst>
            <c:ext xmlns:c16="http://schemas.microsoft.com/office/drawing/2014/chart" uri="{C3380CC4-5D6E-409C-BE32-E72D297353CC}">
              <c16:uniqueId val="{00000000-7A47-4B65-A2EE-52C0CC1B22C8}"/>
            </c:ext>
          </c:extLst>
        </c:ser>
        <c:ser>
          <c:idx val="1"/>
          <c:order val="1"/>
          <c:tx>
            <c:strRef>
              <c:f>'2018'!$C$188</c:f>
              <c:strCache>
                <c:ptCount val="1"/>
                <c:pt idx="0">
                  <c:v>Renewals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'2018'!$D$186:$H$186</c:f>
              <c:numCache>
                <c:formatCode>General</c:formatCode>
                <c:ptCount val="5"/>
                <c:pt idx="0">
                  <c:v>2014</c:v>
                </c:pt>
                <c:pt idx="1">
                  <c:v>2015</c:v>
                </c:pt>
                <c:pt idx="2">
                  <c:v>2016</c:v>
                </c:pt>
                <c:pt idx="3">
                  <c:v>2017</c:v>
                </c:pt>
                <c:pt idx="4">
                  <c:v>2018</c:v>
                </c:pt>
              </c:numCache>
            </c:numRef>
          </c:cat>
          <c:val>
            <c:numRef>
              <c:f>'2018'!$D$188:$H$188</c:f>
              <c:numCache>
                <c:formatCode>General</c:formatCode>
                <c:ptCount val="5"/>
                <c:pt idx="0">
                  <c:v>89</c:v>
                </c:pt>
                <c:pt idx="1">
                  <c:v>80</c:v>
                </c:pt>
                <c:pt idx="2">
                  <c:v>83</c:v>
                </c:pt>
                <c:pt idx="3">
                  <c:v>80</c:v>
                </c:pt>
                <c:pt idx="4">
                  <c:v>65</c:v>
                </c:pt>
              </c:numCache>
            </c:numRef>
          </c:val>
          <c:extLst>
            <c:ext xmlns:c16="http://schemas.microsoft.com/office/drawing/2014/chart" uri="{C3380CC4-5D6E-409C-BE32-E72D297353CC}">
              <c16:uniqueId val="{00000001-7A47-4B65-A2EE-52C0CC1B22C8}"/>
            </c:ext>
          </c:extLst>
        </c:ser>
        <c:ser>
          <c:idx val="2"/>
          <c:order val="2"/>
          <c:tx>
            <c:strRef>
              <c:f>'2018'!$C$189</c:f>
              <c:strCache>
                <c:ptCount val="1"/>
                <c:pt idx="0">
                  <c:v>New Projects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'2018'!$D$186:$H$186</c:f>
              <c:numCache>
                <c:formatCode>General</c:formatCode>
                <c:ptCount val="5"/>
                <c:pt idx="0">
                  <c:v>2014</c:v>
                </c:pt>
                <c:pt idx="1">
                  <c:v>2015</c:v>
                </c:pt>
                <c:pt idx="2">
                  <c:v>2016</c:v>
                </c:pt>
                <c:pt idx="3">
                  <c:v>2017</c:v>
                </c:pt>
                <c:pt idx="4">
                  <c:v>2018</c:v>
                </c:pt>
              </c:numCache>
            </c:numRef>
          </c:cat>
          <c:val>
            <c:numRef>
              <c:f>'2018'!$D$189:$H$189</c:f>
              <c:numCache>
                <c:formatCode>General</c:formatCode>
                <c:ptCount val="5"/>
                <c:pt idx="0">
                  <c:v>51</c:v>
                </c:pt>
                <c:pt idx="1">
                  <c:v>73</c:v>
                </c:pt>
                <c:pt idx="2">
                  <c:v>44</c:v>
                </c:pt>
                <c:pt idx="3">
                  <c:v>58</c:v>
                </c:pt>
                <c:pt idx="4">
                  <c:v>56</c:v>
                </c:pt>
              </c:numCache>
            </c:numRef>
          </c:val>
          <c:extLst>
            <c:ext xmlns:c16="http://schemas.microsoft.com/office/drawing/2014/chart" uri="{C3380CC4-5D6E-409C-BE32-E72D297353CC}">
              <c16:uniqueId val="{00000002-7A47-4B65-A2EE-52C0CC1B22C8}"/>
            </c:ext>
          </c:extLst>
        </c:ser>
        <c:dLbls>
          <c:dLblPos val="outEnd"/>
          <c:showLegendKey val="0"/>
          <c:showVal val="1"/>
          <c:showCatName val="0"/>
          <c:showSerName val="0"/>
          <c:showPercent val="0"/>
          <c:showBubbleSize val="0"/>
        </c:dLbls>
        <c:gapWidth val="219"/>
        <c:overlap val="-27"/>
        <c:axId val="1410656863"/>
        <c:axId val="1412176927"/>
      </c:barChart>
      <c:catAx>
        <c:axId val="141065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12176927"/>
        <c:crosses val="autoZero"/>
        <c:auto val="1"/>
        <c:lblAlgn val="ctr"/>
        <c:lblOffset val="100"/>
        <c:noMultiLvlLbl val="0"/>
      </c:catAx>
      <c:valAx>
        <c:axId val="1412176927"/>
        <c:scaling>
          <c:orientation val="minMax"/>
        </c:scaling>
        <c:delete val="1"/>
        <c:axPos val="l"/>
        <c:numFmt formatCode="General" sourceLinked="1"/>
        <c:majorTickMark val="none"/>
        <c:minorTickMark val="none"/>
        <c:tickLblPos val="nextTo"/>
        <c:crossAx val="1410656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Active Banner Sites Utilized by UA Researchers </a:t>
            </a:r>
          </a:p>
          <a:p>
            <a:pPr>
              <a:defRPr sz="2000"/>
            </a:pPr>
            <a:r>
              <a:rPr lang="en-US" sz="2000" b="1" dirty="0"/>
              <a:t>As of 4th Quarter - 2018</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26-487D-B042-7C3A666804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26-487D-B042-7C3A666804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26-487D-B042-7C3A666804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26-487D-B042-7C3A666804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26-487D-B042-7C3A6668041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26-487D-B042-7C3A6668041F}"/>
              </c:ext>
            </c:extLst>
          </c:dPt>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5B26-487D-B042-7C3A6668041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'2018'!$C$224:$C$229</c:f>
              <c:strCache>
                <c:ptCount val="6"/>
                <c:pt idx="0">
                  <c:v>Banner-Phoenix</c:v>
                </c:pt>
                <c:pt idx="1">
                  <c:v>Banner- South</c:v>
                </c:pt>
                <c:pt idx="2">
                  <c:v>Banner-Tucson</c:v>
                </c:pt>
                <c:pt idx="3">
                  <c:v>UACC- North</c:v>
                </c:pt>
                <c:pt idx="4">
                  <c:v>UACC- Orange Grove</c:v>
                </c:pt>
                <c:pt idx="5">
                  <c:v>UACC- Phoenix</c:v>
                </c:pt>
              </c:strCache>
            </c:strRef>
          </c:cat>
          <c:val>
            <c:numRef>
              <c:f>'2018'!$D$224:$D$229</c:f>
              <c:numCache>
                <c:formatCode>General</c:formatCode>
                <c:ptCount val="6"/>
                <c:pt idx="0">
                  <c:v>160</c:v>
                </c:pt>
                <c:pt idx="1">
                  <c:v>175</c:v>
                </c:pt>
                <c:pt idx="2">
                  <c:v>1063</c:v>
                </c:pt>
                <c:pt idx="3">
                  <c:v>257</c:v>
                </c:pt>
                <c:pt idx="4">
                  <c:v>57</c:v>
                </c:pt>
                <c:pt idx="5">
                  <c:v>4</c:v>
                </c:pt>
              </c:numCache>
            </c:numRef>
          </c:val>
          <c:extLst>
            <c:ext xmlns:c16="http://schemas.microsoft.com/office/drawing/2014/chart" uri="{C3380CC4-5D6E-409C-BE32-E72D297353CC}">
              <c16:uniqueId val="{0000000C-5B26-487D-B042-7C3A666804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UA Research Projects that Utilize Banner Resources</a:t>
            </a:r>
          </a:p>
          <a:p>
            <a:pPr>
              <a:defRPr sz="2000"/>
            </a:pPr>
            <a:r>
              <a:rPr lang="en-US" sz="2000" b="1" baseline="0" dirty="0"/>
              <a:t>As of 4th Quarter - 2018</a:t>
            </a:r>
            <a:endParaRPr lang="en-US" sz="20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D7-44B6-AA45-C68340E6E7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D7-44B6-AA45-C68340E6E72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'2018'!$C$231:$C$232</c:f>
              <c:strCache>
                <c:ptCount val="2"/>
                <c:pt idx="0">
                  <c:v>Clinical Data</c:v>
                </c:pt>
                <c:pt idx="1">
                  <c:v>Biological Specimens</c:v>
                </c:pt>
              </c:strCache>
            </c:strRef>
          </c:cat>
          <c:val>
            <c:numRef>
              <c:f>'2018'!$D$231:$D$232</c:f>
              <c:numCache>
                <c:formatCode>General</c:formatCode>
                <c:ptCount val="2"/>
                <c:pt idx="0">
                  <c:v>1200</c:v>
                </c:pt>
                <c:pt idx="1">
                  <c:v>519</c:v>
                </c:pt>
              </c:numCache>
            </c:numRef>
          </c:val>
          <c:extLst>
            <c:ext xmlns:c16="http://schemas.microsoft.com/office/drawing/2014/chart" uri="{C3380CC4-5D6E-409C-BE32-E72D297353CC}">
              <c16:uniqueId val="{00000004-ABD7-44B6-AA45-C68340E6E7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accent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0.36353</cdr:x>
      <cdr:y>0.85024</cdr:y>
    </cdr:from>
    <cdr:to>
      <cdr:x>0.46022</cdr:x>
      <cdr:y>0.92612</cdr:y>
    </cdr:to>
    <cdr:sp macro="" textlink="">
      <cdr:nvSpPr>
        <cdr:cNvPr id="2" name="Oval 1">
          <a:extLst xmlns:a="http://schemas.openxmlformats.org/drawingml/2006/main">
            <a:ext uri="{FF2B5EF4-FFF2-40B4-BE49-F238E27FC236}">
              <a16:creationId xmlns:a16="http://schemas.microsoft.com/office/drawing/2014/main" id="{C45E6464-C3F2-4259-BF55-3C8370AFC676}"/>
            </a:ext>
          </a:extLst>
        </cdr:cNvPr>
        <cdr:cNvSpPr/>
      </cdr:nvSpPr>
      <cdr:spPr>
        <a:xfrm xmlns:a="http://schemas.openxmlformats.org/drawingml/2006/main">
          <a:off x="3825077" y="5484007"/>
          <a:ext cx="1017376" cy="489421"/>
        </a:xfrm>
        <a:prstGeom xmlns:a="http://schemas.openxmlformats.org/drawingml/2006/main" prst="ellipse">
          <a:avLst/>
        </a:prstGeom>
        <a:noFill xmlns:a="http://schemas.openxmlformats.org/drawingml/2006/main"/>
        <a:ln xmlns:a="http://schemas.openxmlformats.org/drawingml/2006/main" w="25400" cap="flat">
          <a:solidFill>
            <a:srgbClr val="FF0000"/>
          </a:solidFill>
          <a:prstDash val="solid"/>
          <a:round/>
        </a:ln>
        <a:effectLst xmlns:a="http://schemas.openxmlformats.org/drawingml/2006/main">
          <a:outerShdw blurRad="38100" dist="23000" dir="5400000" rotWithShape="0">
            <a:srgbClr val="000000">
              <a:alpha val="35000"/>
            </a:srgbClr>
          </a:outerShdw>
        </a:effectLst>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ctr">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1pPr>
          <a:lvl2pPr marL="0" marR="0" indent="816421"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2pPr>
          <a:lvl3pPr marL="0" marR="0" indent="1632843"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3pPr>
          <a:lvl4pPr marL="0" marR="0" indent="2449266"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4pPr>
          <a:lvl5pPr marL="0" marR="0" indent="3265687"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5pPr>
          <a:lvl6pPr marL="468630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6pPr>
          <a:lvl7pPr marL="550926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7pPr>
          <a:lvl8pPr marL="633222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8pPr>
          <a:lvl9pPr marL="7155180" marR="0" indent="-571500" algn="l" defTabSz="822960" rtl="0" fontAlgn="auto" latinLnBrk="0" hangingPunct="0">
            <a:lnSpc>
              <a:spcPct val="100000"/>
            </a:lnSpc>
            <a:spcBef>
              <a:spcPts val="0"/>
            </a:spcBef>
            <a:spcAft>
              <a:spcPts val="0"/>
            </a:spcAft>
            <a:buClrTx/>
            <a:buSzPct val="100000"/>
            <a:buFontTx/>
            <a:buChar char="•"/>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lvl9pPr>
        </a:lstStyle>
        <a:p xmlns:a="http://schemas.openxmlformats.org/drawingml/2006/main">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474663" y="696913"/>
            <a:ext cx="6061075" cy="3486150"/>
          </a:xfrm>
          <a:prstGeom prst="rect">
            <a:avLst/>
          </a:prstGeom>
        </p:spPr>
        <p:txBody>
          <a:bodyPr lIns="93177" tIns="46589" rIns="93177" bIns="46589"/>
          <a:lstStyle/>
          <a:p>
            <a:endParaRPr/>
          </a:p>
        </p:txBody>
      </p:sp>
      <p:sp>
        <p:nvSpPr>
          <p:cNvPr id="267" name="Shape 26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9134741"/>
      </p:ext>
    </p:extLst>
  </p:cSld>
  <p:clrMap bg1="lt1" tx1="dk1" bg2="lt2" tx2="dk2" accent1="accent1" accent2="accent2" accent3="accent3" accent4="accent4" accent5="accent5" accent6="accent6" hlink="hlink" folHlink="folHlink"/>
  <p:notesStyle>
    <a:lvl1pPr defTabSz="822960" latinLnBrk="0">
      <a:defRPr sz="1200">
        <a:latin typeface="+mj-lt"/>
        <a:ea typeface="+mj-ea"/>
        <a:cs typeface="+mj-cs"/>
        <a:sym typeface="Calibri"/>
      </a:defRPr>
    </a:lvl1pPr>
    <a:lvl2pPr indent="228600" defTabSz="822960" latinLnBrk="0">
      <a:defRPr sz="1200">
        <a:latin typeface="+mj-lt"/>
        <a:ea typeface="+mj-ea"/>
        <a:cs typeface="+mj-cs"/>
        <a:sym typeface="Calibri"/>
      </a:defRPr>
    </a:lvl2pPr>
    <a:lvl3pPr indent="457200" defTabSz="822960" latinLnBrk="0">
      <a:defRPr sz="1200">
        <a:latin typeface="+mj-lt"/>
        <a:ea typeface="+mj-ea"/>
        <a:cs typeface="+mj-cs"/>
        <a:sym typeface="Calibri"/>
      </a:defRPr>
    </a:lvl3pPr>
    <a:lvl4pPr indent="685800" defTabSz="822960" latinLnBrk="0">
      <a:defRPr sz="1200">
        <a:latin typeface="+mj-lt"/>
        <a:ea typeface="+mj-ea"/>
        <a:cs typeface="+mj-cs"/>
        <a:sym typeface="Calibri"/>
      </a:defRPr>
    </a:lvl4pPr>
    <a:lvl5pPr indent="914400" defTabSz="822960" latinLnBrk="0">
      <a:defRPr sz="1200">
        <a:latin typeface="+mj-lt"/>
        <a:ea typeface="+mj-ea"/>
        <a:cs typeface="+mj-cs"/>
        <a:sym typeface="Calibri"/>
      </a:defRPr>
    </a:lvl5pPr>
    <a:lvl6pPr indent="1143000" defTabSz="822960" latinLnBrk="0">
      <a:defRPr sz="1200">
        <a:latin typeface="+mj-lt"/>
        <a:ea typeface="+mj-ea"/>
        <a:cs typeface="+mj-cs"/>
        <a:sym typeface="Calibri"/>
      </a:defRPr>
    </a:lvl6pPr>
    <a:lvl7pPr indent="1371600" defTabSz="822960" latinLnBrk="0">
      <a:defRPr sz="1200">
        <a:latin typeface="+mj-lt"/>
        <a:ea typeface="+mj-ea"/>
        <a:cs typeface="+mj-cs"/>
        <a:sym typeface="Calibri"/>
      </a:defRPr>
    </a:lvl7pPr>
    <a:lvl8pPr indent="1600200" defTabSz="822960" latinLnBrk="0">
      <a:defRPr sz="1200">
        <a:latin typeface="+mj-lt"/>
        <a:ea typeface="+mj-ea"/>
        <a:cs typeface="+mj-cs"/>
        <a:sym typeface="Calibri"/>
      </a:defRPr>
    </a:lvl8pPr>
    <a:lvl9pPr indent="1828800" defTabSz="82296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696913"/>
            <a:ext cx="606425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652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EYNOTE SPEAKER">
    <p:spTree>
      <p:nvGrpSpPr>
        <p:cNvPr id="1" name=""/>
        <p:cNvGrpSpPr/>
        <p:nvPr/>
      </p:nvGrpSpPr>
      <p:grpSpPr>
        <a:xfrm>
          <a:off x="0" y="0"/>
          <a:ext cx="0" cy="0"/>
          <a:chOff x="0" y="0"/>
          <a:chExt cx="0" cy="0"/>
        </a:xfrm>
      </p:grpSpPr>
      <p:sp>
        <p:nvSpPr>
          <p:cNvPr id="59" name="Shape 59"/>
          <p:cNvSpPr>
            <a:spLocks noGrp="1"/>
          </p:cNvSpPr>
          <p:nvPr>
            <p:ph type="title"/>
          </p:nvPr>
        </p:nvSpPr>
        <p:spPr>
          <a:xfrm>
            <a:off x="914400" y="7644758"/>
            <a:ext cx="16459200" cy="1752601"/>
          </a:xfrm>
          <a:prstGeom prst="rect">
            <a:avLst/>
          </a:prstGeom>
        </p:spPr>
        <p:txBody>
          <a:bodyPr/>
          <a:lstStyle/>
          <a:p>
            <a:r>
              <a:rPr lang="en-US"/>
              <a:t>Click to edit Master title style</a:t>
            </a:r>
            <a:endParaRPr/>
          </a:p>
        </p:txBody>
      </p:sp>
      <p:sp>
        <p:nvSpPr>
          <p:cNvPr id="5" name="Picture Placeholder 19"/>
          <p:cNvSpPr>
            <a:spLocks noGrp="1"/>
          </p:cNvSpPr>
          <p:nvPr>
            <p:ph type="pic" sz="quarter" idx="35"/>
          </p:nvPr>
        </p:nvSpPr>
        <p:spPr>
          <a:xfrm>
            <a:off x="9027544" y="8007024"/>
            <a:ext cx="232913" cy="388754"/>
          </a:xfrm>
          <a:prstGeom prst="rect">
            <a:avLst/>
          </a:prstGeom>
          <a:blipFill rotWithShape="1">
            <a:blip r:embed="rId2" cstate="print">
              <a:extLst>
                <a:ext uri="{28A0092B-C50C-407E-A947-70E740481C1C}">
                  <a14:useLocalDpi xmlns:a14="http://schemas.microsoft.com/office/drawing/2010/main"/>
                </a:ext>
              </a:extLst>
            </a:blip>
            <a:stretch>
              <a:fillRect/>
            </a:stretch>
          </a:blipFill>
        </p:spPr>
        <p:txBody>
          <a:bodyPr vert="horz"/>
          <a:lstStyle>
            <a:lvl1pPr>
              <a:defRPr sz="1100" baseline="0">
                <a:noFill/>
                <a:latin typeface="Arial"/>
              </a:defRPr>
            </a:lvl1pPr>
          </a:lstStyle>
          <a:p>
            <a:r>
              <a:rPr lang="en-US"/>
              <a:t>Click icon to add picture</a:t>
            </a:r>
            <a:endParaRPr lang="en-US" dirty="0"/>
          </a:p>
        </p:txBody>
      </p:sp>
      <p:sp>
        <p:nvSpPr>
          <p:cNvPr id="2" name="TextBox 1"/>
          <p:cNvSpPr txBox="1"/>
          <p:nvPr userDrawn="1"/>
        </p:nvSpPr>
        <p:spPr>
          <a:xfrm>
            <a:off x="4081670" y="1139687"/>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rmAutofit/>
          </a:bodyPr>
          <a:lstStyle/>
          <a:p>
            <a:pPr marL="0" marR="0" indent="0" algn="l" defTabSz="822960" rtl="0" fontAlgn="auto" latinLnBrk="0" hangingPunct="0">
              <a:lnSpc>
                <a:spcPct val="100000"/>
              </a:lnSpc>
              <a:spcBef>
                <a:spcPts val="0"/>
              </a:spcBef>
              <a:spcAft>
                <a:spcPts val="0"/>
              </a:spcAft>
              <a:buClrTx/>
              <a:buSzTx/>
              <a:buFontTx/>
              <a:buNone/>
              <a:tabLst/>
            </a:pPr>
            <a:endParaRPr kumimoji="0" lang="en-US" sz="5000" b="1" i="0" u="none" strike="noStrike" cap="none" spc="0" normalizeH="0" baseline="0" dirty="0">
              <a:ln>
                <a:noFill/>
              </a:ln>
              <a:solidFill>
                <a:srgbClr val="FFFFFF"/>
              </a:solidFill>
              <a:effectLst/>
              <a:uFillTx/>
              <a:latin typeface="MiloOT-Xbold"/>
              <a:ea typeface="MiloOT-Xbold"/>
              <a:cs typeface="MiloOT-Xbold"/>
              <a:sym typeface="MiloOT-Xbo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LEFT IMAGE WITH TEXT_LARGE">
    <p:spTree>
      <p:nvGrpSpPr>
        <p:cNvPr id="1" name=""/>
        <p:cNvGrpSpPr/>
        <p:nvPr/>
      </p:nvGrpSpPr>
      <p:grpSpPr>
        <a:xfrm>
          <a:off x="0" y="0"/>
          <a:ext cx="0" cy="0"/>
          <a:chOff x="0" y="0"/>
          <a:chExt cx="0" cy="0"/>
        </a:xfrm>
      </p:grpSpPr>
      <p:sp>
        <p:nvSpPr>
          <p:cNvPr id="11" name="Picture Placeholder 9"/>
          <p:cNvSpPr>
            <a:spLocks noGrp="1"/>
          </p:cNvSpPr>
          <p:nvPr>
            <p:ph type="pic" sz="quarter" idx="31"/>
          </p:nvPr>
        </p:nvSpPr>
        <p:spPr>
          <a:xfrm>
            <a:off x="1" y="2148202"/>
            <a:ext cx="11217275" cy="8367398"/>
          </a:xfrm>
          <a:prstGeom prst="rect">
            <a:avLst/>
          </a:prstGeom>
          <a:blipFill rotWithShape="1">
            <a:blip r:embed="rId2"/>
            <a:stretch>
              <a:fillRect/>
            </a:stretch>
          </a:blipFill>
        </p:spPr>
        <p:txBody>
          <a:bodyPr vert="horz"/>
          <a:lstStyle>
            <a:lvl1pPr marL="0" indent="0">
              <a:buNone/>
              <a:defRPr>
                <a:solidFill>
                  <a:schemeClr val="tx1">
                    <a:alpha val="0"/>
                  </a:schemeClr>
                </a:solidFill>
              </a:defRPr>
            </a:lvl1pPr>
          </a:lstStyle>
          <a:p>
            <a:r>
              <a:rPr lang="en-US"/>
              <a:t>Click icon to add picture</a:t>
            </a:r>
            <a:endParaRPr lang="en-US" dirty="0"/>
          </a:p>
        </p:txBody>
      </p:sp>
      <p:pic>
        <p:nvPicPr>
          <p:cNvPr id="164" name="image1.jpeg" descr="Brochure_cover.jpg"/>
          <p:cNvPicPr>
            <a:picLocks noChangeAspect="1"/>
          </p:cNvPicPr>
          <p:nvPr/>
        </p:nvPicPr>
        <p:blipFill>
          <a:blip r:embed="rId3">
            <a:extLst/>
          </a:blip>
          <a:srcRect t="68929" b="23525"/>
          <a:stretch>
            <a:fillRect/>
          </a:stretch>
        </p:blipFill>
        <p:spPr>
          <a:xfrm>
            <a:off x="0" y="0"/>
            <a:ext cx="18513779" cy="2142067"/>
          </a:xfrm>
          <a:prstGeom prst="rect">
            <a:avLst/>
          </a:prstGeom>
          <a:ln w="12700">
            <a:miter lim="400000"/>
          </a:ln>
        </p:spPr>
      </p:pic>
      <p:sp>
        <p:nvSpPr>
          <p:cNvPr id="165" name="Shape 165"/>
          <p:cNvSpPr/>
          <p:nvPr/>
        </p:nvSpPr>
        <p:spPr>
          <a:xfrm>
            <a:off x="0" y="0"/>
            <a:ext cx="18288000" cy="2142067"/>
          </a:xfrm>
          <a:prstGeom prst="rect">
            <a:avLst/>
          </a:prstGeom>
          <a:blipFill>
            <a:blip r:embed="rId4"/>
            <a:stretch>
              <a:fillRect/>
            </a:stretch>
          </a:blipFill>
          <a:ln w="12700">
            <a:miter lim="400000"/>
          </a:ln>
        </p:spPr>
        <p:txBody>
          <a:bodyPr lIns="45719" rIns="45719"/>
          <a:lstStyle/>
          <a:p>
            <a:pPr>
              <a:spcBef>
                <a:spcPts val="1300"/>
              </a:spcBef>
              <a:defRPr sz="5800" b="0">
                <a:solidFill>
                  <a:srgbClr val="000000">
                    <a:alpha val="0"/>
                  </a:srgbClr>
                </a:solidFill>
                <a:latin typeface="+mj-lt"/>
                <a:ea typeface="+mj-ea"/>
                <a:cs typeface="+mj-cs"/>
                <a:sym typeface="Calibri"/>
              </a:defRPr>
            </a:pPr>
            <a:endParaRPr/>
          </a:p>
        </p:txBody>
      </p:sp>
      <p:sp>
        <p:nvSpPr>
          <p:cNvPr id="166" name="Shape 166"/>
          <p:cNvSpPr/>
          <p:nvPr/>
        </p:nvSpPr>
        <p:spPr>
          <a:xfrm>
            <a:off x="642939" y="645584"/>
            <a:ext cx="11743746" cy="850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80000"/>
              </a:lnSpc>
              <a:spcBef>
                <a:spcPts val="1200"/>
              </a:spcBef>
              <a:defRPr sz="5800">
                <a:latin typeface="+mj-lt"/>
                <a:ea typeface="+mj-ea"/>
                <a:cs typeface="+mj-cs"/>
                <a:sym typeface="Calibri"/>
              </a:defRPr>
            </a:lvl1pPr>
          </a:lstStyle>
          <a:p>
            <a:r>
              <a:rPr dirty="0"/>
              <a:t>HEADER TEXT</a:t>
            </a:r>
          </a:p>
        </p:txBody>
      </p:sp>
      <p:sp>
        <p:nvSpPr>
          <p:cNvPr id="168" name="Shape 168"/>
          <p:cNvSpPr>
            <a:spLocks noGrp="1"/>
          </p:cNvSpPr>
          <p:nvPr>
            <p:ph type="body" sz="half" idx="1"/>
          </p:nvPr>
        </p:nvSpPr>
        <p:spPr>
          <a:xfrm>
            <a:off x="11804650" y="2796823"/>
            <a:ext cx="6261100" cy="6449360"/>
          </a:xfrm>
          <a:prstGeom prst="rect">
            <a:avLst/>
          </a:prstGeom>
          <a:extLst>
            <a:ext uri="{C572A759-6A51-4108-AA02-DFA0A04FC94B}">
              <ma14:wrappingTextBoxFlag xmlns="" xmlns:ma14="http://schemas.microsoft.com/office/mac/drawingml/2011/main" val="1"/>
            </a:ext>
          </a:extLst>
        </p:spPr>
        <p:txBody>
          <a:bodyPr lIns="0" tIns="0" rIns="0" bIns="0"/>
          <a:lstStyle>
            <a:lvl1pPr marL="571500" indent="-571500">
              <a:spcBef>
                <a:spcPts val="900"/>
              </a:spcBef>
              <a:defRPr sz="4000"/>
            </a:lvl1pPr>
            <a:lvl2pPr marL="1326685" indent="-510264">
              <a:spcBef>
                <a:spcPts val="900"/>
              </a:spcBef>
              <a:buChar char="-"/>
              <a:defRPr sz="4000"/>
            </a:lvl2pPr>
          </a:lstStyle>
          <a:p>
            <a:pPr lvl="0"/>
            <a:r>
              <a:rPr lang="en-US"/>
              <a:t>Edit Master text styles</a:t>
            </a:r>
          </a:p>
          <a:p>
            <a:pPr lvl="1"/>
            <a:r>
              <a:rPr lang="en-US"/>
              <a:t>Second level</a:t>
            </a:r>
          </a:p>
        </p:txBody>
      </p:sp>
      <p:sp>
        <p:nvSpPr>
          <p:cNvPr id="169" name="Shape 169"/>
          <p:cNvSpPr>
            <a:spLocks noGrp="1"/>
          </p:cNvSpPr>
          <p:nvPr>
            <p:ph type="body" sz="quarter" idx="14"/>
          </p:nvPr>
        </p:nvSpPr>
        <p:spPr>
          <a:xfrm>
            <a:off x="797983" y="3578224"/>
            <a:ext cx="4603752" cy="3974378"/>
          </a:xfrm>
          <a:prstGeom prst="rect">
            <a:avLst/>
          </a:prstGeom>
          <a:effectLst>
            <a:outerShdw blurRad="50800" dist="76200" dir="2700000" algn="tl" rotWithShape="0">
              <a:prstClr val="black">
                <a:alpha val="40000"/>
              </a:prstClr>
            </a:outerShdw>
          </a:effectLst>
          <a:extLst>
            <a:ext uri="{C572A759-6A51-4108-AA02-DFA0A04FC94B}">
              <ma14:wrappingTextBoxFlag xmlns="" xmlns:ma14="http://schemas.microsoft.com/office/mac/drawingml/2011/main" val="1"/>
            </a:ext>
          </a:extLst>
        </p:spPr>
        <p:txBody>
          <a:bodyPr anchor="ctr"/>
          <a:lstStyle>
            <a:lvl1pPr>
              <a:defRPr>
                <a:latin typeface="Calibri" charset="0"/>
                <a:ea typeface="Calibri" charset="0"/>
                <a:cs typeface="Calibri" charset="0"/>
              </a:defRPr>
            </a:lvl1pPr>
          </a:lstStyle>
          <a:p>
            <a:pPr marL="0" lvl="0" indent="0" defTabSz="457200">
              <a:spcBef>
                <a:spcPts val="0"/>
              </a:spcBef>
              <a:buSzTx/>
              <a:buFontTx/>
              <a:buNone/>
              <a:defRPr sz="6000" b="1">
                <a:solidFill>
                  <a:srgbClr val="FFFFFF"/>
                </a:solidFill>
                <a:latin typeface="+mn-lt"/>
                <a:ea typeface="+mn-ea"/>
                <a:cs typeface="+mn-cs"/>
                <a:sym typeface="Helvetica"/>
              </a:defRPr>
            </a:pPr>
            <a:r>
              <a:rPr lang="en-US"/>
              <a:t>Edit Master text styles</a:t>
            </a:r>
          </a:p>
        </p:txBody>
      </p:sp>
      <p:cxnSp>
        <p:nvCxnSpPr>
          <p:cNvPr id="3" name="Straight Connector 2"/>
          <p:cNvCxnSpPr/>
          <p:nvPr userDrawn="1"/>
        </p:nvCxnSpPr>
        <p:spPr>
          <a:xfrm>
            <a:off x="797983" y="3578224"/>
            <a:ext cx="4603752" cy="0"/>
          </a:xfrm>
          <a:prstGeom prst="line">
            <a:avLst/>
          </a:prstGeom>
          <a:noFill/>
          <a:ln w="38100" cap="flat">
            <a:solidFill>
              <a:schemeClr val="bg1"/>
            </a:solidFill>
            <a:prstDash val="solid"/>
            <a:round/>
          </a:ln>
          <a:effectLst>
            <a:outerShdw blurRad="50800" dist="76200" dir="2700000" algn="tl"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14" name="Straight Connector 13"/>
          <p:cNvCxnSpPr/>
          <p:nvPr userDrawn="1"/>
        </p:nvCxnSpPr>
        <p:spPr>
          <a:xfrm>
            <a:off x="797983" y="7540959"/>
            <a:ext cx="4603752" cy="0"/>
          </a:xfrm>
          <a:prstGeom prst="line">
            <a:avLst/>
          </a:prstGeom>
          <a:noFill/>
          <a:ln w="38100" cap="flat">
            <a:solidFill>
              <a:schemeClr val="bg1"/>
            </a:solidFill>
            <a:prstDash val="solid"/>
            <a:round/>
          </a:ln>
          <a:effectLst>
            <a:outerShdw blurRad="50800" dist="76200" dir="2700000" algn="tl" rotWithShape="0">
              <a:prstClr val="black">
                <a:alpha val="40000"/>
              </a:prstClr>
            </a:outerShdw>
          </a:effectLst>
          <a:sp3d/>
        </p:spPr>
        <p:style>
          <a:lnRef idx="0">
            <a:scrgbClr r="0" g="0" b="0"/>
          </a:lnRef>
          <a:fillRef idx="0">
            <a:scrgbClr r="0" g="0" b="0"/>
          </a:fillRef>
          <a:effectRef idx="0">
            <a:scrgbClr r="0" g="0" b="0"/>
          </a:effectRef>
          <a:fontRef idx="none"/>
        </p:style>
      </p:cxn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80074" y="417042"/>
            <a:ext cx="5965675" cy="130798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MAIN TITLE">
    <p:spTree>
      <p:nvGrpSpPr>
        <p:cNvPr id="1" name=""/>
        <p:cNvGrpSpPr/>
        <p:nvPr/>
      </p:nvGrpSpPr>
      <p:grpSpPr>
        <a:xfrm>
          <a:off x="0" y="0"/>
          <a:ext cx="0" cy="0"/>
          <a:chOff x="0" y="0"/>
          <a:chExt cx="0" cy="0"/>
        </a:xfrm>
      </p:grpSpPr>
      <p:grpSp>
        <p:nvGrpSpPr>
          <p:cNvPr id="22" name="Group 22"/>
          <p:cNvGrpSpPr/>
          <p:nvPr/>
        </p:nvGrpSpPr>
        <p:grpSpPr>
          <a:xfrm>
            <a:off x="0" y="0"/>
            <a:ext cx="18288000" cy="2142067"/>
            <a:chOff x="0" y="0"/>
            <a:chExt cx="18288000" cy="2142066"/>
          </a:xfrm>
        </p:grpSpPr>
        <p:sp>
          <p:nvSpPr>
            <p:cNvPr id="20" name="Shape 20"/>
            <p:cNvSpPr/>
            <p:nvPr/>
          </p:nvSpPr>
          <p:spPr>
            <a:xfrm>
              <a:off x="0" y="0"/>
              <a:ext cx="18288000" cy="2142067"/>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pPr>
                <a:spcBef>
                  <a:spcPts val="1300"/>
                </a:spcBef>
                <a:defRPr sz="5800" b="0">
                  <a:solidFill>
                    <a:srgbClr val="000000">
                      <a:alpha val="0"/>
                    </a:srgbClr>
                  </a:solidFill>
                  <a:latin typeface="+mj-lt"/>
                  <a:ea typeface="+mj-ea"/>
                  <a:cs typeface="+mj-cs"/>
                  <a:sym typeface="Calibri"/>
                </a:defRPr>
              </a:pPr>
              <a:endParaRPr/>
            </a:p>
          </p:txBody>
        </p:sp>
        <p:sp>
          <p:nvSpPr>
            <p:cNvPr id="21" name="Shape 21"/>
            <p:cNvSpPr/>
            <p:nvPr/>
          </p:nvSpPr>
          <p:spPr>
            <a:xfrm>
              <a:off x="0" y="0"/>
              <a:ext cx="18288000" cy="942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300"/>
                </a:spcBef>
                <a:defRPr sz="5800" b="0">
                  <a:solidFill>
                    <a:srgbClr val="000000">
                      <a:alpha val="0"/>
                    </a:srgbClr>
                  </a:solidFill>
                  <a:latin typeface="+mj-lt"/>
                  <a:ea typeface="+mj-ea"/>
                  <a:cs typeface="+mj-cs"/>
                  <a:sym typeface="Calibri"/>
                </a:defRPr>
              </a:lvl1pPr>
            </a:lstStyle>
            <a:p>
              <a:r>
                <a:t>Drag picture to placeholder or click icon to add</a:t>
              </a:r>
            </a:p>
          </p:txBody>
        </p:sp>
      </p:grpSp>
      <p:sp>
        <p:nvSpPr>
          <p:cNvPr id="23" name="Shape 23"/>
          <p:cNvSpPr/>
          <p:nvPr/>
        </p:nvSpPr>
        <p:spPr>
          <a:xfrm>
            <a:off x="642939" y="645584"/>
            <a:ext cx="11743746" cy="850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80000"/>
              </a:lnSpc>
              <a:spcBef>
                <a:spcPts val="1200"/>
              </a:spcBef>
              <a:defRPr sz="5800">
                <a:latin typeface="+mj-lt"/>
                <a:ea typeface="+mj-ea"/>
                <a:cs typeface="+mj-cs"/>
                <a:sym typeface="Calibri"/>
              </a:defRPr>
            </a:lvl1pPr>
          </a:lstStyle>
          <a:p>
            <a:r>
              <a:t>HEADER TEXT</a:t>
            </a:r>
          </a:p>
        </p:txBody>
      </p:sp>
      <p:pic>
        <p:nvPicPr>
          <p:cNvPr id="24" name="image3.png" descr="UA_OFR_RGB_Primary_SVG_white2.png"/>
          <p:cNvPicPr>
            <a:picLocks noChangeAspect="1"/>
          </p:cNvPicPr>
          <p:nvPr/>
        </p:nvPicPr>
        <p:blipFill>
          <a:blip r:embed="rId3">
            <a:extLst/>
          </a:blip>
          <a:stretch>
            <a:fillRect/>
          </a:stretch>
        </p:blipFill>
        <p:spPr>
          <a:xfrm>
            <a:off x="12979448" y="410719"/>
            <a:ext cx="4966302" cy="1210437"/>
          </a:xfrm>
          <a:prstGeom prst="rect">
            <a:avLst/>
          </a:prstGeom>
          <a:ln w="12700">
            <a:miter lim="400000"/>
          </a:ln>
        </p:spPr>
      </p:pic>
      <p:pic>
        <p:nvPicPr>
          <p:cNvPr id="3" name="Picture 2"/>
          <p:cNvPicPr>
            <a:picLocks noChangeAspect="1"/>
          </p:cNvPicPr>
          <p:nvPr userDrawn="1"/>
        </p:nvPicPr>
        <p:blipFill>
          <a:blip r:embed="rId4"/>
          <a:stretch>
            <a:fillRect/>
          </a:stretch>
        </p:blipFill>
        <p:spPr>
          <a:xfrm>
            <a:off x="-70453" y="-270933"/>
            <a:ext cx="18453115" cy="11074400"/>
          </a:xfrm>
          <a:prstGeom prst="rect">
            <a:avLst/>
          </a:prstGeom>
        </p:spPr>
      </p:pic>
      <p:sp>
        <p:nvSpPr>
          <p:cNvPr id="26" name="Shape 26"/>
          <p:cNvSpPr>
            <a:spLocks noGrp="1"/>
          </p:cNvSpPr>
          <p:nvPr>
            <p:ph type="body" sz="half" idx="1"/>
          </p:nvPr>
        </p:nvSpPr>
        <p:spPr>
          <a:xfrm>
            <a:off x="974300" y="439943"/>
            <a:ext cx="16339400" cy="3482481"/>
          </a:xfrm>
          <a:prstGeom prst="rect">
            <a:avLst/>
          </a:prstGeom>
          <a:extLst>
            <a:ext uri="{C572A759-6A51-4108-AA02-DFA0A04FC94B}">
              <ma14:wrappingTextBoxFlag xmlns="" xmlns:ma14="http://schemas.microsoft.com/office/mac/drawingml/2011/main" val="1"/>
            </a:ext>
          </a:extLst>
        </p:spPr>
        <p:txBody>
          <a:bodyPr/>
          <a:lstStyle>
            <a:lvl1pPr marL="0" indent="0" algn="ctr">
              <a:spcBef>
                <a:spcPts val="0"/>
              </a:spcBef>
              <a:buSzTx/>
              <a:buFontTx/>
              <a:buNone/>
              <a:defRPr sz="20000" spc="900">
                <a:solidFill>
                  <a:srgbClr val="FFFFFF"/>
                </a:solidFill>
                <a:latin typeface="Times New Roman"/>
                <a:ea typeface="Times New Roman"/>
                <a:cs typeface="Times New Roman"/>
                <a:sym typeface="Times New Roman"/>
              </a:defRPr>
            </a:lvl1pPr>
          </a:lstStyle>
          <a:p>
            <a:pPr lvl="0"/>
            <a:r>
              <a:rPr lang="en-US"/>
              <a:t>Edit Master text styles</a:t>
            </a:r>
          </a:p>
        </p:txBody>
      </p:sp>
      <p:sp>
        <p:nvSpPr>
          <p:cNvPr id="27" name="Shape 27"/>
          <p:cNvSpPr>
            <a:spLocks noGrp="1"/>
          </p:cNvSpPr>
          <p:nvPr>
            <p:ph type="body" sz="quarter" idx="14"/>
          </p:nvPr>
        </p:nvSpPr>
        <p:spPr>
          <a:xfrm>
            <a:off x="2071077" y="4078041"/>
            <a:ext cx="14145847" cy="955816"/>
          </a:xfrm>
          <a:prstGeom prst="rect">
            <a:avLst/>
          </a:prstGeom>
          <a:extLst>
            <a:ext uri="{C572A759-6A51-4108-AA02-DFA0A04FC94B}">
              <ma14:wrappingTextBoxFlag xmlns="" xmlns:ma14="http://schemas.microsoft.com/office/mac/drawingml/2011/main" val="1"/>
            </a:ext>
          </a:extLst>
        </p:spPr>
        <p:txBody>
          <a:bodyPr/>
          <a:lstStyle>
            <a:lvl1pPr marL="0" indent="0" algn="ctr">
              <a:spcBef>
                <a:spcPts val="700"/>
              </a:spcBef>
              <a:buSzTx/>
              <a:buFontTx/>
              <a:buNone/>
              <a:defRPr sz="3000" b="1" spc="200">
                <a:solidFill>
                  <a:srgbClr val="FFFFFF"/>
                </a:solidFill>
              </a:defRPr>
            </a:lvl1pPr>
          </a:lstStyle>
          <a:p>
            <a:pPr lvl="0"/>
            <a:r>
              <a:rPr lang="en-US"/>
              <a:t>Edit Master text styles</a:t>
            </a:r>
          </a:p>
        </p:txBody>
      </p:sp>
      <p:sp>
        <p:nvSpPr>
          <p:cNvPr id="28" name="Shape 28"/>
          <p:cNvSpPr>
            <a:spLocks noGrp="1"/>
          </p:cNvSpPr>
          <p:nvPr>
            <p:ph type="body" sz="quarter" idx="15"/>
          </p:nvPr>
        </p:nvSpPr>
        <p:spPr>
          <a:xfrm>
            <a:off x="2071689" y="6020506"/>
            <a:ext cx="7246937" cy="627865"/>
          </a:xfrm>
          <a:prstGeom prst="rect">
            <a:avLst/>
          </a:prstGeom>
          <a:extLst>
            <a:ext uri="{C572A759-6A51-4108-AA02-DFA0A04FC94B}">
              <ma14:wrappingTextBoxFlag xmlns="" xmlns:ma14="http://schemas.microsoft.com/office/mac/drawingml/2011/main" val="1"/>
            </a:ext>
          </a:extLst>
        </p:spPr>
        <p:txBody>
          <a:bodyPr/>
          <a:lstStyle>
            <a:lvl1pPr marL="0" indent="0">
              <a:spcBef>
                <a:spcPts val="700"/>
              </a:spcBef>
              <a:buSzTx/>
              <a:buFontTx/>
              <a:buNone/>
              <a:defRPr sz="3000" b="1">
                <a:solidFill>
                  <a:srgbClr val="FFFFFF"/>
                </a:solidFill>
              </a:defRPr>
            </a:lvl1pPr>
          </a:lstStyle>
          <a:p>
            <a:pPr lvl="0"/>
            <a:r>
              <a:rPr lang="en-US"/>
              <a:t>Edit Master text styles</a:t>
            </a:r>
          </a:p>
        </p:txBody>
      </p:sp>
      <p:sp>
        <p:nvSpPr>
          <p:cNvPr id="29" name="Shape 29"/>
          <p:cNvSpPr>
            <a:spLocks noGrp="1"/>
          </p:cNvSpPr>
          <p:nvPr>
            <p:ph type="body" sz="quarter" idx="16"/>
          </p:nvPr>
        </p:nvSpPr>
        <p:spPr>
          <a:xfrm>
            <a:off x="2071689" y="7336935"/>
            <a:ext cx="7246937" cy="600428"/>
          </a:xfrm>
          <a:prstGeom prst="rect">
            <a:avLst/>
          </a:prstGeom>
          <a:extLst>
            <a:ext uri="{C572A759-6A51-4108-AA02-DFA0A04FC94B}">
              <ma14:wrappingTextBoxFlag xmlns="" xmlns:ma14="http://schemas.microsoft.com/office/mac/drawingml/2011/main" val="1"/>
            </a:ext>
          </a:extLst>
        </p:spPr>
        <p:txBody>
          <a:bodyPr/>
          <a:lstStyle>
            <a:lvl1pPr marL="0" indent="0" defTabSz="798271">
              <a:spcBef>
                <a:spcPts val="600"/>
              </a:spcBef>
              <a:buSzTx/>
              <a:buFontTx/>
              <a:buNone/>
              <a:defRPr sz="2910" b="1">
                <a:solidFill>
                  <a:srgbClr val="FFFFFF"/>
                </a:solidFill>
              </a:defRPr>
            </a:lvl1pPr>
          </a:lstStyle>
          <a:p>
            <a:pPr lvl="0"/>
            <a:r>
              <a:rPr lang="en-US"/>
              <a:t>Edit Master text styles</a:t>
            </a:r>
          </a:p>
        </p:txBody>
      </p:sp>
      <p:sp>
        <p:nvSpPr>
          <p:cNvPr id="32" name="Shape 32"/>
          <p:cNvSpPr>
            <a:spLocks noGrp="1"/>
          </p:cNvSpPr>
          <p:nvPr>
            <p:ph type="sldNum" sz="quarter" idx="2"/>
          </p:nvPr>
        </p:nvSpPr>
        <p:spPr>
          <a:xfrm>
            <a:off x="8839200" y="9466474"/>
            <a:ext cx="4267200" cy="559859"/>
          </a:xfrm>
          <a:prstGeom prst="rect">
            <a:avLst/>
          </a:prstGeom>
        </p:spPr>
        <p:txBody>
          <a:bodyPr/>
          <a:lstStyle/>
          <a:p>
            <a:fld id="{86CB4B4D-7CA3-9044-876B-883B54F8677D}" type="slidenum">
              <a:t>‹#›</a:t>
            </a:fld>
            <a:endParaRPr/>
          </a:p>
        </p:txBody>
      </p:sp>
      <p:sp>
        <p:nvSpPr>
          <p:cNvPr id="2" name="Rectangle 1"/>
          <p:cNvSpPr/>
          <p:nvPr userDrawn="1"/>
        </p:nvSpPr>
        <p:spPr>
          <a:xfrm>
            <a:off x="3162300" y="3952007"/>
            <a:ext cx="12414250" cy="65433"/>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Calibri"/>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71077" y="8919303"/>
            <a:ext cx="5965675" cy="1307982"/>
          </a:xfrm>
          <a:prstGeom prst="rect">
            <a:avLst/>
          </a:prstGeom>
        </p:spPr>
      </p:pic>
    </p:spTree>
    <p:extLst>
      <p:ext uri="{BB962C8B-B14F-4D97-AF65-F5344CB8AC3E}">
        <p14:creationId xmlns:p14="http://schemas.microsoft.com/office/powerpoint/2010/main" val="20806247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_WITH HEADER">
    <p:spTree>
      <p:nvGrpSpPr>
        <p:cNvPr id="1" name=""/>
        <p:cNvGrpSpPr/>
        <p:nvPr/>
      </p:nvGrpSpPr>
      <p:grpSpPr>
        <a:xfrm>
          <a:off x="0" y="0"/>
          <a:ext cx="0" cy="0"/>
          <a:chOff x="0" y="0"/>
          <a:chExt cx="0" cy="0"/>
        </a:xfrm>
      </p:grpSpPr>
      <p:pic>
        <p:nvPicPr>
          <p:cNvPr id="39" name="image1.jpeg" descr="Brochure_cover.jpg"/>
          <p:cNvPicPr>
            <a:picLocks noChangeAspect="1"/>
          </p:cNvPicPr>
          <p:nvPr/>
        </p:nvPicPr>
        <p:blipFill>
          <a:blip r:embed="rId2">
            <a:extLst/>
          </a:blip>
          <a:srcRect t="68929" b="23525"/>
          <a:stretch>
            <a:fillRect/>
          </a:stretch>
        </p:blipFill>
        <p:spPr>
          <a:xfrm>
            <a:off x="0" y="0"/>
            <a:ext cx="18513779" cy="2142067"/>
          </a:xfrm>
          <a:prstGeom prst="rect">
            <a:avLst/>
          </a:prstGeom>
          <a:ln w="12700">
            <a:miter lim="400000"/>
          </a:ln>
        </p:spPr>
      </p:pic>
      <p:grpSp>
        <p:nvGrpSpPr>
          <p:cNvPr id="42" name="Group 42"/>
          <p:cNvGrpSpPr/>
          <p:nvPr/>
        </p:nvGrpSpPr>
        <p:grpSpPr>
          <a:xfrm>
            <a:off x="0" y="0"/>
            <a:ext cx="18288000" cy="2142067"/>
            <a:chOff x="0" y="0"/>
            <a:chExt cx="18288000" cy="2142066"/>
          </a:xfrm>
        </p:grpSpPr>
        <p:sp>
          <p:nvSpPr>
            <p:cNvPr id="40" name="Shape 40"/>
            <p:cNvSpPr/>
            <p:nvPr/>
          </p:nvSpPr>
          <p:spPr>
            <a:xfrm>
              <a:off x="0" y="0"/>
              <a:ext cx="18288000" cy="2142067"/>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a:spcBef>
                  <a:spcPts val="1300"/>
                </a:spcBef>
                <a:defRPr sz="5800" b="0">
                  <a:solidFill>
                    <a:srgbClr val="000000">
                      <a:alpha val="0"/>
                    </a:srgbClr>
                  </a:solidFill>
                  <a:latin typeface="+mj-lt"/>
                  <a:ea typeface="+mj-ea"/>
                  <a:cs typeface="+mj-cs"/>
                  <a:sym typeface="Calibri"/>
                </a:defRPr>
              </a:pPr>
              <a:endParaRPr/>
            </a:p>
          </p:txBody>
        </p:sp>
        <p:sp>
          <p:nvSpPr>
            <p:cNvPr id="41" name="Shape 41"/>
            <p:cNvSpPr/>
            <p:nvPr/>
          </p:nvSpPr>
          <p:spPr>
            <a:xfrm>
              <a:off x="0" y="0"/>
              <a:ext cx="18288000" cy="942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300"/>
                </a:spcBef>
                <a:defRPr sz="5800" b="0">
                  <a:solidFill>
                    <a:srgbClr val="000000">
                      <a:alpha val="0"/>
                    </a:srgbClr>
                  </a:solidFill>
                  <a:latin typeface="+mj-lt"/>
                  <a:ea typeface="+mj-ea"/>
                  <a:cs typeface="+mj-cs"/>
                  <a:sym typeface="Calibri"/>
                </a:defRPr>
              </a:lvl1pPr>
            </a:lstStyle>
            <a:p>
              <a:r>
                <a:t>Drag picture to placeholder or click icon to add</a:t>
              </a:r>
            </a:p>
          </p:txBody>
        </p:sp>
      </p:grpSp>
      <p:pic>
        <p:nvPicPr>
          <p:cNvPr id="43" name="image1.jpeg" descr="Brochure_cover.jpg"/>
          <p:cNvPicPr>
            <a:picLocks noChangeAspect="1"/>
          </p:cNvPicPr>
          <p:nvPr/>
        </p:nvPicPr>
        <p:blipFill>
          <a:blip r:embed="rId2">
            <a:extLst/>
          </a:blip>
          <a:srcRect t="68929" b="23525"/>
          <a:stretch>
            <a:fillRect/>
          </a:stretch>
        </p:blipFill>
        <p:spPr>
          <a:xfrm>
            <a:off x="0" y="0"/>
            <a:ext cx="18513779" cy="2142067"/>
          </a:xfrm>
          <a:prstGeom prst="rect">
            <a:avLst/>
          </a:prstGeom>
          <a:ln w="12700">
            <a:miter lim="400000"/>
          </a:ln>
        </p:spPr>
      </p:pic>
      <p:sp>
        <p:nvSpPr>
          <p:cNvPr id="44" name="Shape 44"/>
          <p:cNvSpPr/>
          <p:nvPr/>
        </p:nvSpPr>
        <p:spPr>
          <a:xfrm>
            <a:off x="0" y="0"/>
            <a:ext cx="18288000" cy="2142067"/>
          </a:xfrm>
          <a:prstGeom prst="rect">
            <a:avLst/>
          </a:prstGeom>
          <a:blipFill>
            <a:blip r:embed="rId3"/>
            <a:stretch>
              <a:fillRect/>
            </a:stretch>
          </a:blipFill>
          <a:ln w="12700">
            <a:miter lim="400000"/>
          </a:ln>
        </p:spPr>
        <p:txBody>
          <a:bodyPr lIns="45719" rIns="45719"/>
          <a:lstStyle/>
          <a:p>
            <a:pPr>
              <a:spcBef>
                <a:spcPts val="1300"/>
              </a:spcBef>
              <a:defRPr sz="5800" b="0">
                <a:solidFill>
                  <a:srgbClr val="000000">
                    <a:alpha val="0"/>
                  </a:srgbClr>
                </a:solidFill>
                <a:latin typeface="+mj-lt"/>
                <a:ea typeface="+mj-ea"/>
                <a:cs typeface="+mj-cs"/>
                <a:sym typeface="Calibri"/>
              </a:defRPr>
            </a:pPr>
            <a:endParaRPr/>
          </a:p>
        </p:txBody>
      </p:sp>
      <p:sp>
        <p:nvSpPr>
          <p:cNvPr id="45" name="Shape 45"/>
          <p:cNvSpPr>
            <a:spLocks noGrp="1"/>
          </p:cNvSpPr>
          <p:nvPr>
            <p:ph type="body" sz="quarter" idx="13"/>
          </p:nvPr>
        </p:nvSpPr>
        <p:spPr>
          <a:xfrm>
            <a:off x="642939" y="645584"/>
            <a:ext cx="11743746" cy="850901"/>
          </a:xfrm>
          <a:prstGeom prst="rect">
            <a:avLst/>
          </a:prstGeom>
          <a:extLst>
            <a:ext uri="{C572A759-6A51-4108-AA02-DFA0A04FC94B}">
              <ma14:wrappingTextBoxFlag xmlns="" xmlns:ma14="http://schemas.microsoft.com/office/mac/drawingml/2011/main" val="1"/>
            </a:ext>
          </a:extLst>
        </p:spPr>
        <p:txBody>
          <a:bodyPr lIns="0" tIns="0" rIns="0" bIns="0" anchor="ctr">
            <a:spAutoFit/>
          </a:bodyPr>
          <a:lstStyle>
            <a:lvl1pPr marL="0" indent="0">
              <a:lnSpc>
                <a:spcPct val="80000"/>
              </a:lnSpc>
              <a:spcBef>
                <a:spcPts val="1200"/>
              </a:spcBef>
              <a:buSzTx/>
              <a:buFontTx/>
              <a:buNone/>
              <a:defRPr b="1">
                <a:solidFill>
                  <a:srgbClr val="FFFFFF"/>
                </a:solidFill>
              </a:defRPr>
            </a:lvl1pPr>
          </a:lstStyle>
          <a:p>
            <a:pPr lvl="0"/>
            <a:r>
              <a:rPr lang="en-US"/>
              <a:t>Edit Master text styles</a:t>
            </a:r>
          </a:p>
        </p:txBody>
      </p:sp>
      <p:sp>
        <p:nvSpPr>
          <p:cNvPr id="47" name="Shape 47"/>
          <p:cNvSpPr>
            <a:spLocks noGrp="1"/>
          </p:cNvSpPr>
          <p:nvPr>
            <p:ph type="body" idx="14"/>
          </p:nvPr>
        </p:nvSpPr>
        <p:spPr>
          <a:xfrm>
            <a:off x="642938" y="2845947"/>
            <a:ext cx="17044700" cy="6760899"/>
          </a:xfrm>
          <a:prstGeom prst="rect">
            <a:avLst/>
          </a:prstGeom>
          <a:extLst>
            <a:ext uri="{C572A759-6A51-4108-AA02-DFA0A04FC94B}">
              <ma14:wrappingTextBoxFlag xmlns="" xmlns:ma14="http://schemas.microsoft.com/office/mac/drawingml/2011/main" val="1"/>
            </a:ext>
          </a:extLst>
        </p:spPr>
        <p:txBody>
          <a:bodyPr/>
          <a:lstStyle/>
          <a:p>
            <a:pPr marL="581526" lvl="0" indent="-581526" defTabSz="457200">
              <a:spcBef>
                <a:spcPts val="2500"/>
              </a:spcBef>
              <a:buFontTx/>
              <a:defRPr>
                <a:latin typeface="+mn-lt"/>
                <a:ea typeface="+mn-ea"/>
                <a:cs typeface="+mn-cs"/>
                <a:sym typeface="Helvetica"/>
              </a:defRPr>
            </a:pPr>
            <a:r>
              <a:rPr lang="en-US"/>
              <a:t>Edit Master text styles</a:t>
            </a:r>
          </a:p>
          <a:p>
            <a:pPr marL="581526" lvl="1" indent="-581526" defTabSz="457200">
              <a:spcBef>
                <a:spcPts val="2500"/>
              </a:spcBef>
              <a:buFontTx/>
              <a:defRPr>
                <a:latin typeface="+mn-lt"/>
                <a:ea typeface="+mn-ea"/>
                <a:cs typeface="+mn-cs"/>
                <a:sym typeface="Helvetica"/>
              </a:defRPr>
            </a:pPr>
            <a:r>
              <a:rPr lang="en-US"/>
              <a:t>Second level</a:t>
            </a:r>
          </a:p>
          <a:p>
            <a:pPr marL="581526" lvl="2" indent="-581526" defTabSz="457200">
              <a:spcBef>
                <a:spcPts val="2500"/>
              </a:spcBef>
              <a:buFontTx/>
              <a:defRPr>
                <a:latin typeface="+mn-lt"/>
                <a:ea typeface="+mn-ea"/>
                <a:cs typeface="+mn-cs"/>
                <a:sym typeface="Helvetica"/>
              </a:defRPr>
            </a:pPr>
            <a:r>
              <a:rPr lang="en-US"/>
              <a:t>Third level</a:t>
            </a:r>
          </a:p>
        </p:txBody>
      </p:sp>
      <p:sp>
        <p:nvSpPr>
          <p:cNvPr id="16" name="Picture Placeholder 19"/>
          <p:cNvSpPr>
            <a:spLocks noGrp="1"/>
          </p:cNvSpPr>
          <p:nvPr>
            <p:ph type="pic" sz="quarter" idx="33"/>
          </p:nvPr>
        </p:nvSpPr>
        <p:spPr>
          <a:xfrm rot="16200000">
            <a:off x="8638789" y="10232990"/>
            <a:ext cx="232913" cy="388754"/>
          </a:xfrm>
          <a:prstGeom prst="rect">
            <a:avLst/>
          </a:prstGeom>
          <a:blipFill rotWithShape="1">
            <a:blip r:embed="rId4" cstate="print">
              <a:extLst>
                <a:ext uri="{28A0092B-C50C-407E-A947-70E740481C1C}">
                  <a14:useLocalDpi xmlns:a14="http://schemas.microsoft.com/office/drawing/2010/main"/>
                </a:ext>
              </a:extLst>
            </a:blip>
            <a:stretch>
              <a:fillRect/>
            </a:stretch>
          </a:blipFill>
        </p:spPr>
        <p:txBody>
          <a:bodyPr vert="horz"/>
          <a:lstStyle>
            <a:lvl1pPr>
              <a:defRPr sz="1100" baseline="0">
                <a:noFill/>
                <a:latin typeface="Arial"/>
              </a:defRPr>
            </a:lvl1pPr>
          </a:lstStyle>
          <a:p>
            <a:r>
              <a:rPr lang="en-US"/>
              <a:t>Click icon to add picture</a:t>
            </a:r>
            <a:endParaRPr lang="en-US" dirty="0"/>
          </a:p>
        </p:txBody>
      </p:sp>
      <p:sp>
        <p:nvSpPr>
          <p:cNvPr id="17" name="Picture Placeholder 19"/>
          <p:cNvSpPr>
            <a:spLocks noGrp="1"/>
          </p:cNvSpPr>
          <p:nvPr>
            <p:ph type="pic" sz="quarter" idx="34"/>
          </p:nvPr>
        </p:nvSpPr>
        <p:spPr>
          <a:xfrm rot="16200000">
            <a:off x="9027544" y="10232990"/>
            <a:ext cx="232913" cy="388754"/>
          </a:xfrm>
          <a:prstGeom prst="rect">
            <a:avLst/>
          </a:prstGeom>
          <a:blipFill rotWithShape="1">
            <a:blip r:embed="rId4" cstate="print">
              <a:extLst>
                <a:ext uri="{28A0092B-C50C-407E-A947-70E740481C1C}">
                  <a14:useLocalDpi xmlns:a14="http://schemas.microsoft.com/office/drawing/2010/main"/>
                </a:ext>
              </a:extLst>
            </a:blip>
            <a:stretch>
              <a:fillRect/>
            </a:stretch>
          </a:blipFill>
        </p:spPr>
        <p:txBody>
          <a:bodyPr vert="horz"/>
          <a:lstStyle>
            <a:lvl1pPr>
              <a:defRPr sz="1100" baseline="0">
                <a:noFill/>
                <a:latin typeface="Arial"/>
              </a:defRPr>
            </a:lvl1pPr>
          </a:lstStyle>
          <a:p>
            <a:r>
              <a:rPr lang="en-US"/>
              <a:t>Click icon to add picture</a:t>
            </a:r>
            <a:endParaRPr lang="en-US" dirty="0"/>
          </a:p>
        </p:txBody>
      </p:sp>
      <p:sp>
        <p:nvSpPr>
          <p:cNvPr id="18" name="Picture Placeholder 19"/>
          <p:cNvSpPr>
            <a:spLocks noGrp="1"/>
          </p:cNvSpPr>
          <p:nvPr>
            <p:ph type="pic" sz="quarter" idx="35"/>
          </p:nvPr>
        </p:nvSpPr>
        <p:spPr>
          <a:xfrm rot="16200000">
            <a:off x="9416299" y="10232990"/>
            <a:ext cx="232913" cy="388754"/>
          </a:xfrm>
          <a:prstGeom prst="rect">
            <a:avLst/>
          </a:prstGeom>
          <a:blipFill rotWithShape="1">
            <a:blip r:embed="rId4" cstate="print">
              <a:extLst>
                <a:ext uri="{28A0092B-C50C-407E-A947-70E740481C1C}">
                  <a14:useLocalDpi xmlns:a14="http://schemas.microsoft.com/office/drawing/2010/main"/>
                </a:ext>
              </a:extLst>
            </a:blip>
            <a:stretch>
              <a:fillRect/>
            </a:stretch>
          </a:blipFill>
        </p:spPr>
        <p:txBody>
          <a:bodyPr vert="horz"/>
          <a:lstStyle>
            <a:lvl1pPr>
              <a:defRPr sz="1100" baseline="0">
                <a:noFill/>
                <a:latin typeface="Arial"/>
              </a:defRPr>
            </a:lvl1pPr>
          </a:lstStyle>
          <a:p>
            <a:r>
              <a:rPr lang="en-US"/>
              <a:t>Click icon to add picture</a:t>
            </a:r>
            <a:endParaRPr lang="en-US" dirty="0"/>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80074" y="417042"/>
            <a:ext cx="5965675" cy="1307982"/>
          </a:xfrm>
          <a:prstGeom prst="rect">
            <a:avLst/>
          </a:prstGeom>
        </p:spPr>
      </p:pic>
    </p:spTree>
    <p:extLst>
      <p:ext uri="{BB962C8B-B14F-4D97-AF65-F5344CB8AC3E}">
        <p14:creationId xmlns:p14="http://schemas.microsoft.com/office/powerpoint/2010/main" val="133651867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Brochure_cover.jpg"/>
          <p:cNvPicPr>
            <a:picLocks noChangeAspect="1"/>
          </p:cNvPicPr>
          <p:nvPr/>
        </p:nvPicPr>
        <p:blipFill>
          <a:blip r:embed="rId6">
            <a:extLst/>
          </a:blip>
          <a:srcRect t="68929" b="23525"/>
          <a:stretch>
            <a:fillRect/>
          </a:stretch>
        </p:blipFill>
        <p:spPr>
          <a:xfrm>
            <a:off x="0" y="0"/>
            <a:ext cx="18513779" cy="2142067"/>
          </a:xfrm>
          <a:prstGeom prst="rect">
            <a:avLst/>
          </a:prstGeom>
          <a:ln w="12700">
            <a:miter lim="400000"/>
          </a:ln>
        </p:spPr>
      </p:pic>
      <p:grpSp>
        <p:nvGrpSpPr>
          <p:cNvPr id="5" name="Group 5"/>
          <p:cNvGrpSpPr/>
          <p:nvPr/>
        </p:nvGrpSpPr>
        <p:grpSpPr>
          <a:xfrm>
            <a:off x="0" y="0"/>
            <a:ext cx="18288000" cy="2142067"/>
            <a:chOff x="0" y="0"/>
            <a:chExt cx="18288000" cy="2142066"/>
          </a:xfrm>
        </p:grpSpPr>
        <p:sp>
          <p:nvSpPr>
            <p:cNvPr id="3" name="Shape 3"/>
            <p:cNvSpPr/>
            <p:nvPr/>
          </p:nvSpPr>
          <p:spPr>
            <a:xfrm>
              <a:off x="0" y="0"/>
              <a:ext cx="18288000" cy="2142067"/>
            </a:xfrm>
            <a:prstGeom prst="rect">
              <a:avLst/>
            </a:prstGeom>
            <a:blipFill rotWithShape="1">
              <a:blip r:embed="rId7"/>
              <a:srcRect/>
              <a:stretch>
                <a:fillRect/>
              </a:stretch>
            </a:blipFill>
            <a:ln w="12700" cap="flat">
              <a:noFill/>
              <a:miter lim="400000"/>
            </a:ln>
            <a:effectLst/>
          </p:spPr>
          <p:txBody>
            <a:bodyPr wrap="square" lIns="45719" tIns="45719" rIns="45719" bIns="45719" numCol="1" anchor="t">
              <a:noAutofit/>
            </a:bodyPr>
            <a:lstStyle/>
            <a:p>
              <a:pPr>
                <a:spcBef>
                  <a:spcPts val="1300"/>
                </a:spcBef>
                <a:defRPr sz="5800" b="0">
                  <a:solidFill>
                    <a:srgbClr val="000000">
                      <a:alpha val="0"/>
                    </a:srgbClr>
                  </a:solidFill>
                  <a:latin typeface="+mj-lt"/>
                  <a:ea typeface="+mj-ea"/>
                  <a:cs typeface="+mj-cs"/>
                  <a:sym typeface="Calibri"/>
                </a:defRPr>
              </a:pPr>
              <a:endParaRPr/>
            </a:p>
          </p:txBody>
        </p:sp>
        <p:sp>
          <p:nvSpPr>
            <p:cNvPr id="4" name="Shape 4"/>
            <p:cNvSpPr/>
            <p:nvPr/>
          </p:nvSpPr>
          <p:spPr>
            <a:xfrm>
              <a:off x="0" y="0"/>
              <a:ext cx="18288000" cy="942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300"/>
                </a:spcBef>
                <a:defRPr sz="5800" b="0">
                  <a:solidFill>
                    <a:srgbClr val="000000">
                      <a:alpha val="0"/>
                    </a:srgbClr>
                  </a:solidFill>
                  <a:latin typeface="+mj-lt"/>
                  <a:ea typeface="+mj-ea"/>
                  <a:cs typeface="+mj-cs"/>
                  <a:sym typeface="Calibri"/>
                </a:defRPr>
              </a:lvl1pPr>
            </a:lstStyle>
            <a:p>
              <a:r>
                <a:t>Drag picture to placeholder or click icon to add</a:t>
              </a:r>
            </a:p>
          </p:txBody>
        </p:sp>
      </p:grpSp>
      <p:sp>
        <p:nvSpPr>
          <p:cNvPr id="6" name="Shape 6"/>
          <p:cNvSpPr/>
          <p:nvPr/>
        </p:nvSpPr>
        <p:spPr>
          <a:xfrm>
            <a:off x="642939" y="645584"/>
            <a:ext cx="11743746" cy="850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80000"/>
              </a:lnSpc>
              <a:spcBef>
                <a:spcPts val="1200"/>
              </a:spcBef>
              <a:defRPr sz="5800">
                <a:latin typeface="+mj-lt"/>
                <a:ea typeface="+mj-ea"/>
                <a:cs typeface="+mj-cs"/>
                <a:sym typeface="Calibri"/>
              </a:defRPr>
            </a:lvl1pPr>
          </a:lstStyle>
          <a:p>
            <a:r>
              <a:rPr dirty="0"/>
              <a:t>HEADER TEXT</a:t>
            </a:r>
          </a:p>
        </p:txBody>
      </p:sp>
      <p:sp>
        <p:nvSpPr>
          <p:cNvPr id="13" name="Shape 47"/>
          <p:cNvSpPr txBox="1">
            <a:spLocks/>
          </p:cNvSpPr>
          <p:nvPr userDrawn="1"/>
        </p:nvSpPr>
        <p:spPr>
          <a:xfrm>
            <a:off x="642938" y="2845947"/>
            <a:ext cx="17044700" cy="6760899"/>
          </a:xfrm>
          <a:prstGeom prst="rect">
            <a:avLst/>
          </a:prstGeom>
          <a:extLst>
            <a:ext uri="{C572A759-6A51-4108-AA02-DFA0A04FC94B}">
              <ma14:wrappingTextBoxFlag xmlns="" xmlns:ma14="http://schemas.microsoft.com/office/mac/drawingml/2011/main" val="1"/>
            </a:ext>
          </a:extLst>
        </p:spPr>
        <p:txBody>
          <a:bodyPr/>
          <a:lstStyle>
            <a:lvl1pPr marL="617219" marR="0" indent="-61721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latinLnBrk="0">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581526" indent="-581526" defTabSz="457200" hangingPunct="1">
              <a:spcBef>
                <a:spcPts val="2500"/>
              </a:spcBef>
              <a:buFontTx/>
              <a:buChar char="•"/>
              <a:defRPr>
                <a:latin typeface="+mn-lt"/>
                <a:ea typeface="+mn-ea"/>
                <a:cs typeface="+mn-cs"/>
                <a:sym typeface="Helvetica"/>
              </a:defRPr>
            </a:pPr>
            <a:r>
              <a:rPr lang="en-US">
                <a:latin typeface="+mn-lt"/>
                <a:ea typeface="+mn-ea"/>
                <a:cs typeface="+mn-cs"/>
                <a:sym typeface="Helvetica"/>
              </a:rPr>
              <a:t>Click to edit Master text styles</a:t>
            </a:r>
          </a:p>
          <a:p>
            <a:pPr marL="1324275" indent="-501315" defTabSz="457200" hangingPunct="1">
              <a:spcBef>
                <a:spcPts val="2500"/>
              </a:spcBef>
              <a:buFontTx/>
              <a:buChar char="-"/>
              <a:defRPr sz="5000">
                <a:latin typeface="+mn-lt"/>
                <a:ea typeface="+mn-ea"/>
                <a:cs typeface="+mn-cs"/>
                <a:sym typeface="Helvetica"/>
              </a:defRPr>
            </a:pPr>
            <a:r>
              <a:rPr lang="en-US" sz="5000">
                <a:latin typeface="+mn-lt"/>
                <a:ea typeface="+mn-ea"/>
                <a:cs typeface="+mn-cs"/>
                <a:sym typeface="Helvetica"/>
              </a:rPr>
              <a:t>Second level</a:t>
            </a:r>
          </a:p>
          <a:p>
            <a:pPr marL="1874520" indent="-228600" defTabSz="457200" hangingPunct="1">
              <a:spcBef>
                <a:spcPts val="2500"/>
              </a:spcBef>
              <a:buFontTx/>
              <a:buChar char="•"/>
              <a:defRPr sz="4300">
                <a:latin typeface="+mn-lt"/>
                <a:ea typeface="+mn-ea"/>
                <a:cs typeface="+mn-cs"/>
                <a:sym typeface="Helvetica"/>
              </a:defRPr>
            </a:pPr>
            <a:r>
              <a:rPr lang="en-US" sz="4300">
                <a:latin typeface="+mn-lt"/>
                <a:ea typeface="+mn-ea"/>
                <a:cs typeface="+mn-cs"/>
                <a:sym typeface="Helvetica"/>
              </a:rPr>
              <a:t>Third level</a:t>
            </a:r>
            <a:endParaRPr lang="en-US" sz="4300" dirty="0">
              <a:latin typeface="+mn-lt"/>
              <a:ea typeface="+mn-ea"/>
              <a:cs typeface="+mn-cs"/>
              <a:sym typeface="Helvetica"/>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980074" y="417042"/>
            <a:ext cx="5965675" cy="1307982"/>
          </a:xfrm>
          <a:prstGeom prst="rect">
            <a:avLst/>
          </a:prstGeom>
        </p:spPr>
      </p:pic>
    </p:spTree>
  </p:cSld>
  <p:clrMap bg1="dk1" tx1="lt1" bg2="dk2" tx2="lt2" accent1="accent1" accent2="accent2" accent3="accent3" accent4="accent4" accent5="accent5" accent6="accent6" hlink="hlink" folHlink="folHlink"/>
  <p:sldLayoutIdLst>
    <p:sldLayoutId id="2147483651" r:id="rId1"/>
    <p:sldLayoutId id="2147483657" r:id="rId2"/>
    <p:sldLayoutId id="2147483658" r:id="rId3"/>
    <p:sldLayoutId id="2147483659" r:id="rId4"/>
  </p:sldLayoutIdLst>
  <p:transition spd="med"/>
  <p:txStyles>
    <p:titleStyle>
      <a:lvl1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1pPr>
      <a:lvl2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2pPr>
      <a:lvl3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3pPr>
      <a:lvl4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4pPr>
      <a:lvl5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5pPr>
      <a:lvl6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6pPr>
      <a:lvl7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7pPr>
      <a:lvl8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8pPr>
      <a:lvl9pPr marL="0" marR="0" indent="0" algn="ctr" defTabSz="822960" rtl="0" eaLnBrk="1" latinLnBrk="0" hangingPunct="1">
        <a:lnSpc>
          <a:spcPct val="100000"/>
        </a:lnSpc>
        <a:spcBef>
          <a:spcPts val="0"/>
        </a:spcBef>
        <a:spcAft>
          <a:spcPts val="0"/>
        </a:spcAft>
        <a:buClrTx/>
        <a:buSzTx/>
        <a:buFontTx/>
        <a:buNone/>
        <a:tabLst/>
        <a:defRPr sz="6600" b="1" i="0" u="none" strike="noStrike" cap="none" spc="0" baseline="0">
          <a:ln>
            <a:noFill/>
          </a:ln>
          <a:solidFill>
            <a:srgbClr val="FFFFFF"/>
          </a:solidFill>
          <a:uFillTx/>
          <a:latin typeface="+mj-lt"/>
          <a:ea typeface="+mj-ea"/>
          <a:cs typeface="+mj-cs"/>
          <a:sym typeface="Calibri"/>
        </a:defRPr>
      </a:lvl9pPr>
    </p:titleStyle>
    <p:body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p:bodyStyle>
    <p:otherStyle>
      <a:lvl1pPr marL="0" marR="0" indent="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82296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164592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2468879"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329184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411480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4937759"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576072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6583680" algn="r" defTabSz="82296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sz="half" idx="1"/>
          </p:nvPr>
        </p:nvSpPr>
        <p:spPr>
          <a:xfrm>
            <a:off x="974300" y="1052018"/>
            <a:ext cx="16339400" cy="2013851"/>
          </a:xfrm>
          <a:prstGeom prst="rect">
            <a:avLst/>
          </a:prstGeom>
        </p:spPr>
        <p:txBody>
          <a:bodyPr/>
          <a:lstStyle/>
          <a:p>
            <a:r>
              <a:rPr lang="en-US" sz="9700" dirty="0">
                <a:latin typeface="Times New Roman" panose="02020603050405020304" pitchFamily="18" charset="0"/>
                <a:cs typeface="Times New Roman" panose="02020603050405020304" pitchFamily="18" charset="0"/>
              </a:rPr>
              <a:t>Human Subjects Protection Program</a:t>
            </a:r>
          </a:p>
          <a:p>
            <a:r>
              <a:rPr lang="en-US" sz="9700" dirty="0">
                <a:latin typeface="Times New Roman" panose="02020603050405020304" pitchFamily="18" charset="0"/>
                <a:cs typeface="Times New Roman" panose="02020603050405020304" pitchFamily="18" charset="0"/>
              </a:rPr>
              <a:t>2018 Metrics </a:t>
            </a:r>
          </a:p>
          <a:p>
            <a:endParaRPr sz="9700" dirty="0"/>
          </a:p>
        </p:txBody>
      </p:sp>
      <p:sp>
        <p:nvSpPr>
          <p:cNvPr id="276" name="Shape 276"/>
          <p:cNvSpPr>
            <a:spLocks noGrp="1"/>
          </p:cNvSpPr>
          <p:nvPr>
            <p:ph type="body" sz="quarter" idx="14"/>
          </p:nvPr>
        </p:nvSpPr>
        <p:spPr>
          <a:xfrm>
            <a:off x="2071077" y="391886"/>
            <a:ext cx="14145847" cy="6662057"/>
          </a:xfrm>
          <a:prstGeom prst="rect">
            <a:avLst/>
          </a:prstGeom>
        </p:spPr>
        <p:txBody>
          <a:bodyPr/>
          <a:lstStyle/>
          <a:p>
            <a:r>
              <a:rPr lang="en-US" dirty="0"/>
              <a:t> </a:t>
            </a:r>
            <a:endParaRPr dirty="0"/>
          </a:p>
        </p:txBody>
      </p:sp>
      <p:sp>
        <p:nvSpPr>
          <p:cNvPr id="3" name="TextBox 2"/>
          <p:cNvSpPr txBox="1"/>
          <p:nvPr/>
        </p:nvSpPr>
        <p:spPr>
          <a:xfrm>
            <a:off x="2610678" y="9581322"/>
            <a:ext cx="9144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rmAutofit/>
          </a:bodyPr>
          <a:lstStyle/>
          <a:p>
            <a:pPr marL="0" marR="0" indent="0" algn="l" defTabSz="822960" rtl="0" fontAlgn="auto" latinLnBrk="0" hangingPunct="0">
              <a:lnSpc>
                <a:spcPct val="100000"/>
              </a:lnSpc>
              <a:spcBef>
                <a:spcPts val="0"/>
              </a:spcBef>
              <a:spcAft>
                <a:spcPts val="0"/>
              </a:spcAft>
              <a:buClrTx/>
              <a:buSzTx/>
              <a:buFontTx/>
              <a:buNone/>
              <a:tabLst/>
            </a:pPr>
            <a:endParaRPr kumimoji="0" lang="en-US" sz="5000" b="1" i="0" u="none" strike="noStrike" cap="none" spc="0" normalizeH="0" baseline="0" dirty="0">
              <a:ln>
                <a:noFill/>
              </a:ln>
              <a:solidFill>
                <a:srgbClr val="FFFFFF"/>
              </a:solidFill>
              <a:effectLst/>
              <a:uFillTx/>
              <a:latin typeface="MiloOT-Xbold"/>
              <a:ea typeface="MiloOT-Xbold"/>
              <a:cs typeface="MiloOT-Xbold"/>
              <a:sym typeface="MiloOT-Xbold"/>
            </a:endParaRPr>
          </a:p>
        </p:txBody>
      </p:sp>
      <p:sp>
        <p:nvSpPr>
          <p:cNvPr id="5" name="Text Placeholder 1">
            <a:extLst>
              <a:ext uri="{FF2B5EF4-FFF2-40B4-BE49-F238E27FC236}">
                <a16:creationId xmlns:a16="http://schemas.microsoft.com/office/drawing/2014/main" id="{7A17B1BC-7E56-4CDD-BE24-5EFB030D72BC}"/>
              </a:ext>
            </a:extLst>
          </p:cNvPr>
          <p:cNvSpPr txBox="1">
            <a:spLocks/>
          </p:cNvSpPr>
          <p:nvPr/>
        </p:nvSpPr>
        <p:spPr>
          <a:xfrm>
            <a:off x="2071689" y="6712692"/>
            <a:ext cx="7246937" cy="600428"/>
          </a:xfrm>
          <a:prstGeom prst="rect">
            <a:avLst/>
          </a:prstGeom>
          <a:extLst>
            <a:ext uri="{C572A759-6A51-4108-AA02-DFA0A04FC94B}">
              <ma14:wrappingTextBoxFlag xmlns="" xmlns:ma14="http://schemas.microsoft.com/office/mac/drawingml/2011/main" val="1"/>
            </a:ext>
          </a:extLst>
        </p:spPr>
        <p:txBody>
          <a:bodyPr/>
          <a:lstStyle>
            <a:lvl1pPr marL="0" marR="0" indent="0" algn="l" defTabSz="798271" rtl="0" eaLnBrk="1" latinLnBrk="0" hangingPunct="1">
              <a:lnSpc>
                <a:spcPct val="100000"/>
              </a:lnSpc>
              <a:spcBef>
                <a:spcPts val="600"/>
              </a:spcBef>
              <a:spcAft>
                <a:spcPts val="0"/>
              </a:spcAft>
              <a:buClrTx/>
              <a:buSzTx/>
              <a:buFontTx/>
              <a:buNone/>
              <a:tabLst/>
              <a:defRPr sz="2910" b="1" i="0" u="none" strike="noStrike" cap="none" spc="0" baseline="0">
                <a:ln>
                  <a:noFill/>
                </a:ln>
                <a:solidFill>
                  <a:srgbClr val="FFFFFF"/>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r>
              <a:rPr lang="en-US" dirty="0">
                <a:latin typeface="Calibri" panose="020F0502020204030204" pitchFamily="34" charset="0"/>
                <a:cs typeface="Calibri" panose="020F0502020204030204" pitchFamily="34" charset="0"/>
              </a:rPr>
              <a:t>Mariette Marsh</a:t>
            </a:r>
          </a:p>
          <a:p>
            <a:r>
              <a:rPr lang="en-US" dirty="0">
                <a:latin typeface="Calibri" panose="020F0502020204030204" pitchFamily="34" charset="0"/>
                <a:cs typeface="Calibri" panose="020F0502020204030204" pitchFamily="34" charset="0"/>
              </a:rPr>
              <a:t>Director, Human Subjects Protection &amp; Privacy Program</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653099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090AB-3739-4751-AA1B-44785763CC3D}"/>
              </a:ext>
            </a:extLst>
          </p:cNvPr>
          <p:cNvSpPr>
            <a:spLocks noGrp="1"/>
          </p:cNvSpPr>
          <p:nvPr>
            <p:ph type="body" sz="quarter" idx="13"/>
          </p:nvPr>
        </p:nvSpPr>
        <p:spPr>
          <a:xfrm>
            <a:off x="642939" y="397934"/>
            <a:ext cx="11743746" cy="1346202"/>
          </a:xfrm>
        </p:spPr>
        <p:txBody>
          <a:bodyPr/>
          <a:lstStyle/>
          <a:p>
            <a:r>
              <a:rPr lang="en-US" sz="5400" dirty="0"/>
              <a:t>Biomedical vs Social &amp; Behavioral Research</a:t>
            </a:r>
          </a:p>
        </p:txBody>
      </p:sp>
      <p:sp>
        <p:nvSpPr>
          <p:cNvPr id="9" name="TextBox 8">
            <a:extLst>
              <a:ext uri="{FF2B5EF4-FFF2-40B4-BE49-F238E27FC236}">
                <a16:creationId xmlns:a16="http://schemas.microsoft.com/office/drawing/2014/main" id="{59FA033E-EF3F-41F7-B5A7-F90DBD2D9055}"/>
              </a:ext>
            </a:extLst>
          </p:cNvPr>
          <p:cNvSpPr txBox="1"/>
          <p:nvPr/>
        </p:nvSpPr>
        <p:spPr>
          <a:xfrm>
            <a:off x="11556274" y="2659327"/>
            <a:ext cx="5059680" cy="614177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endParaRPr lang="en-US" sz="1800" dirty="0">
              <a:solidFill>
                <a:schemeClr val="tx2"/>
              </a:solidFill>
            </a:endParaRPr>
          </a:p>
          <a:p>
            <a:pPr marL="285750" marR="0" indent="-285750" algn="l" defTabSz="82296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1" i="0" u="none" strike="noStrike" cap="none" spc="0" normalizeH="0" baseline="0" dirty="0">
              <a:ln>
                <a:noFill/>
              </a:ln>
              <a:solidFill>
                <a:schemeClr val="tx2"/>
              </a:solidFill>
              <a:effectLst/>
              <a:uFillTx/>
              <a:latin typeface="MiloOT-Xbold"/>
              <a:ea typeface="MiloOT-Xbold"/>
              <a:cs typeface="MiloOT-Xbold"/>
              <a:sym typeface="MiloOT-Xbold"/>
            </a:endParaRPr>
          </a:p>
        </p:txBody>
      </p:sp>
      <p:sp>
        <p:nvSpPr>
          <p:cNvPr id="10" name="TextBox 9">
            <a:extLst>
              <a:ext uri="{FF2B5EF4-FFF2-40B4-BE49-F238E27FC236}">
                <a16:creationId xmlns:a16="http://schemas.microsoft.com/office/drawing/2014/main" id="{8F82F3D7-D6D1-44AB-A6B9-90DAE85B0285}"/>
              </a:ext>
            </a:extLst>
          </p:cNvPr>
          <p:cNvSpPr txBox="1"/>
          <p:nvPr/>
        </p:nvSpPr>
        <p:spPr>
          <a:xfrm>
            <a:off x="1221285" y="2411572"/>
            <a:ext cx="6364371" cy="3716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457200" marR="0" indent="-457200" algn="l" defTabSz="82296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chemeClr val="tx2">
                    <a:lumMod val="50000"/>
                  </a:schemeClr>
                </a:solidFill>
                <a:effectLst/>
                <a:uFillTx/>
                <a:latin typeface="+mj-lt"/>
                <a:sym typeface="MiloOT-Xbold"/>
              </a:rPr>
              <a:t>Historically, social &amp; </a:t>
            </a:r>
            <a:r>
              <a:rPr lang="en-US" sz="2400" b="0" dirty="0">
                <a:solidFill>
                  <a:schemeClr val="tx2">
                    <a:lumMod val="50000"/>
                  </a:schemeClr>
                </a:solidFill>
                <a:latin typeface="+mj-lt"/>
              </a:rPr>
              <a:t>b</a:t>
            </a:r>
            <a:r>
              <a:rPr kumimoji="0" lang="en-US" sz="2400" b="0" i="0" u="none" strike="noStrike" cap="none" spc="0" normalizeH="0" baseline="0" dirty="0">
                <a:ln>
                  <a:noFill/>
                </a:ln>
                <a:solidFill>
                  <a:schemeClr val="tx2">
                    <a:lumMod val="50000"/>
                  </a:schemeClr>
                </a:solidFill>
                <a:effectLst/>
                <a:uFillTx/>
                <a:latin typeface="+mj-lt"/>
                <a:sym typeface="MiloOT-Xbold"/>
              </a:rPr>
              <a:t>ehavioral research (main </a:t>
            </a:r>
            <a:r>
              <a:rPr lang="en-US" sz="2400" b="0" dirty="0">
                <a:solidFill>
                  <a:schemeClr val="tx2">
                    <a:lumMod val="50000"/>
                  </a:schemeClr>
                </a:solidFill>
                <a:latin typeface="+mj-lt"/>
              </a:rPr>
              <a:t>c</a:t>
            </a:r>
            <a:r>
              <a:rPr kumimoji="0" lang="en-US" sz="2400" b="0" i="0" u="none" strike="noStrike" cap="none" spc="0" normalizeH="0" baseline="0" dirty="0">
                <a:ln>
                  <a:noFill/>
                </a:ln>
                <a:solidFill>
                  <a:schemeClr val="tx2">
                    <a:lumMod val="50000"/>
                  </a:schemeClr>
                </a:solidFill>
                <a:effectLst/>
                <a:uFillTx/>
                <a:latin typeface="+mj-lt"/>
                <a:sym typeface="MiloOT-Xbold"/>
              </a:rPr>
              <a:t>ampus) outnumbered biomedical research (Arizona Health Sciences Center) in terms of open studies. </a:t>
            </a:r>
          </a:p>
          <a:p>
            <a:pPr marL="457200" marR="0" indent="-457200" algn="l" defTabSz="82296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b="0" dirty="0">
                <a:solidFill>
                  <a:schemeClr val="tx2">
                    <a:lumMod val="50000"/>
                  </a:schemeClr>
                </a:solidFill>
                <a:latin typeface="+mj-lt"/>
              </a:rPr>
              <a:t>In 2018, b</a:t>
            </a:r>
            <a:r>
              <a:rPr kumimoji="0" lang="en-US" sz="2400" b="0" i="0" u="none" strike="noStrike" cap="none" spc="0" normalizeH="0" baseline="0" dirty="0">
                <a:ln>
                  <a:noFill/>
                </a:ln>
                <a:solidFill>
                  <a:schemeClr val="tx2">
                    <a:lumMod val="50000"/>
                  </a:schemeClr>
                </a:solidFill>
                <a:effectLst/>
                <a:uFillTx/>
                <a:latin typeface="+mj-lt"/>
                <a:sym typeface="MiloOT-Xbold"/>
              </a:rPr>
              <a:t>iomedical research has</a:t>
            </a:r>
            <a:r>
              <a:rPr kumimoji="0" lang="en-US" sz="2400" b="0" i="0" u="none" strike="noStrike" cap="none" spc="0" normalizeH="0" dirty="0">
                <a:ln>
                  <a:noFill/>
                </a:ln>
                <a:solidFill>
                  <a:schemeClr val="tx2">
                    <a:lumMod val="50000"/>
                  </a:schemeClr>
                </a:solidFill>
                <a:effectLst/>
                <a:uFillTx/>
                <a:latin typeface="+mj-lt"/>
                <a:sym typeface="MiloOT-Xbold"/>
              </a:rPr>
              <a:t> outpaced s</a:t>
            </a:r>
            <a:r>
              <a:rPr kumimoji="0" lang="en-US" sz="2400" b="0" i="0" u="none" strike="noStrike" cap="none" spc="0" normalizeH="0" baseline="0" dirty="0">
                <a:ln>
                  <a:noFill/>
                </a:ln>
                <a:solidFill>
                  <a:schemeClr val="tx2">
                    <a:lumMod val="50000"/>
                  </a:schemeClr>
                </a:solidFill>
                <a:effectLst/>
                <a:uFillTx/>
                <a:latin typeface="+mj-lt"/>
                <a:sym typeface="MiloOT-Xbold"/>
              </a:rPr>
              <a:t>ocial and behavioral research.     </a:t>
            </a:r>
          </a:p>
        </p:txBody>
      </p:sp>
      <p:graphicFrame>
        <p:nvGraphicFramePr>
          <p:cNvPr id="8" name="Chart 7">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2209658368"/>
              </p:ext>
            </p:extLst>
          </p:nvPr>
        </p:nvGraphicFramePr>
        <p:xfrm>
          <a:off x="9144000" y="3087709"/>
          <a:ext cx="7347397" cy="5528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0692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AF050-8796-4B3F-A2DD-CB79540435A3}"/>
              </a:ext>
            </a:extLst>
          </p:cNvPr>
          <p:cNvSpPr>
            <a:spLocks noGrp="1"/>
          </p:cNvSpPr>
          <p:nvPr>
            <p:ph type="body" sz="quarter" idx="13"/>
          </p:nvPr>
        </p:nvSpPr>
        <p:spPr>
          <a:xfrm>
            <a:off x="642939" y="730332"/>
            <a:ext cx="11743746" cy="681405"/>
          </a:xfrm>
        </p:spPr>
        <p:txBody>
          <a:bodyPr/>
          <a:lstStyle/>
          <a:p>
            <a:r>
              <a:rPr lang="en-US" sz="5400" dirty="0"/>
              <a:t>Reportable Events to Federal Agencies</a:t>
            </a:r>
          </a:p>
        </p:txBody>
      </p:sp>
      <p:graphicFrame>
        <p:nvGraphicFramePr>
          <p:cNvPr id="6" name="Chart 5">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921008435"/>
              </p:ext>
            </p:extLst>
          </p:nvPr>
        </p:nvGraphicFramePr>
        <p:xfrm>
          <a:off x="5253036" y="3220679"/>
          <a:ext cx="6994525" cy="5789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27348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AF050-8796-4B3F-A2DD-CB79540435A3}"/>
              </a:ext>
            </a:extLst>
          </p:cNvPr>
          <p:cNvSpPr>
            <a:spLocks noGrp="1"/>
          </p:cNvSpPr>
          <p:nvPr>
            <p:ph type="body" sz="quarter" idx="13"/>
          </p:nvPr>
        </p:nvSpPr>
        <p:spPr>
          <a:xfrm>
            <a:off x="642939" y="397933"/>
            <a:ext cx="11743746" cy="1346202"/>
          </a:xfrm>
        </p:spPr>
        <p:txBody>
          <a:bodyPr/>
          <a:lstStyle/>
          <a:p>
            <a:r>
              <a:rPr lang="en-US" sz="5400" dirty="0"/>
              <a:t>Non Serious / Non Unanticipated Problems  Reportable Events to HSPP</a:t>
            </a:r>
          </a:p>
        </p:txBody>
      </p:sp>
      <p:sp>
        <p:nvSpPr>
          <p:cNvPr id="3" name="Text Placeholder 2">
            <a:extLst>
              <a:ext uri="{FF2B5EF4-FFF2-40B4-BE49-F238E27FC236}">
                <a16:creationId xmlns:a16="http://schemas.microsoft.com/office/drawing/2014/main" id="{C147D5D1-3FE6-4273-A3E0-16B872B2FBC2}"/>
              </a:ext>
            </a:extLst>
          </p:cNvPr>
          <p:cNvSpPr>
            <a:spLocks noGrp="1"/>
          </p:cNvSpPr>
          <p:nvPr>
            <p:ph type="body" idx="14"/>
          </p:nvPr>
        </p:nvSpPr>
        <p:spPr>
          <a:xfrm>
            <a:off x="557441" y="8262203"/>
            <a:ext cx="8159858" cy="1426290"/>
          </a:xfrm>
        </p:spPr>
        <p:txBody>
          <a:bodyPr/>
          <a:lstStyle/>
          <a:p>
            <a:pPr>
              <a:buFont typeface="Wingdings" panose="05000000000000000000" pitchFamily="2" charset="2"/>
              <a:buChar char="Ø"/>
            </a:pPr>
            <a:r>
              <a:rPr lang="en-US" sz="2000" dirty="0"/>
              <a:t>Reported events are reviewed by the IRB committee or single IRB chair based on level of risk.</a:t>
            </a:r>
          </a:p>
        </p:txBody>
      </p:sp>
      <p:sp>
        <p:nvSpPr>
          <p:cNvPr id="12" name="Text Placeholder 2">
            <a:extLst>
              <a:ext uri="{FF2B5EF4-FFF2-40B4-BE49-F238E27FC236}">
                <a16:creationId xmlns:a16="http://schemas.microsoft.com/office/drawing/2014/main" id="{BB616568-C56C-4B8C-8D4B-98B21C8301C1}"/>
              </a:ext>
            </a:extLst>
          </p:cNvPr>
          <p:cNvSpPr txBox="1">
            <a:spLocks/>
          </p:cNvSpPr>
          <p:nvPr/>
        </p:nvSpPr>
        <p:spPr>
          <a:xfrm>
            <a:off x="9338377" y="8256388"/>
            <a:ext cx="8625510" cy="1426290"/>
          </a:xfrm>
          <a:prstGeom prst="rect">
            <a:avLst/>
          </a:prstGeom>
          <a:extLst>
            <a:ext uri="{C572A759-6A51-4108-AA02-DFA0A04FC94B}">
              <ma14:wrappingTextBoxFlag xmlns="" xmlns:ma14="http://schemas.microsoft.com/office/mac/drawingml/2011/main"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617219" marR="0" lvl="0" indent="-617219" algn="l" defTabSz="822960" rtl="0" eaLnBrk="1" fontAlgn="auto" latinLnBrk="0" hangingPunct="1">
              <a:lnSpc>
                <a:spcPct val="100000"/>
              </a:lnSpc>
              <a:spcBef>
                <a:spcPts val="1300"/>
              </a:spcBef>
              <a:spcAft>
                <a:spcPts val="0"/>
              </a:spcAft>
              <a:buClrTx/>
              <a:buSzPct val="100000"/>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Protocol deviations are the predominant reportable item submitted to the IRB during 2018.</a:t>
            </a:r>
          </a:p>
        </p:txBody>
      </p:sp>
      <p:graphicFrame>
        <p:nvGraphicFramePr>
          <p:cNvPr id="8" name="Chart 7">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791885827"/>
              </p:ext>
            </p:extLst>
          </p:nvPr>
        </p:nvGraphicFramePr>
        <p:xfrm>
          <a:off x="557441" y="2667000"/>
          <a:ext cx="8159857" cy="5361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137610857"/>
              </p:ext>
            </p:extLst>
          </p:nvPr>
        </p:nvGraphicFramePr>
        <p:xfrm>
          <a:off x="9338377" y="2667000"/>
          <a:ext cx="8159857" cy="5361709"/>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BE3FC75E-9EA8-46CB-8BED-5698873A5F16}"/>
              </a:ext>
            </a:extLst>
          </p:cNvPr>
          <p:cNvSpPr/>
          <p:nvPr/>
        </p:nvSpPr>
        <p:spPr>
          <a:xfrm>
            <a:off x="9338377" y="6723662"/>
            <a:ext cx="1317479" cy="851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40703889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17CCE-D1FE-4716-A397-14B28B56C62C}"/>
              </a:ext>
            </a:extLst>
          </p:cNvPr>
          <p:cNvSpPr>
            <a:spLocks noGrp="1"/>
          </p:cNvSpPr>
          <p:nvPr>
            <p:ph type="body" sz="quarter" idx="13"/>
          </p:nvPr>
        </p:nvSpPr>
        <p:spPr>
          <a:xfrm>
            <a:off x="642939" y="320989"/>
            <a:ext cx="11743746" cy="1500091"/>
          </a:xfrm>
        </p:spPr>
        <p:txBody>
          <a:bodyPr/>
          <a:lstStyle/>
          <a:p>
            <a:pPr lvl="0"/>
            <a:r>
              <a:rPr lang="en-US" sz="5400" dirty="0"/>
              <a:t>Corrective Actions for </a:t>
            </a:r>
          </a:p>
          <a:p>
            <a:pPr lvl="0"/>
            <a:r>
              <a:rPr lang="en-US" sz="5400" dirty="0"/>
              <a:t>Reportable Incidents</a:t>
            </a:r>
          </a:p>
        </p:txBody>
      </p:sp>
      <p:sp>
        <p:nvSpPr>
          <p:cNvPr id="3" name="Text Placeholder 2">
            <a:extLst>
              <a:ext uri="{FF2B5EF4-FFF2-40B4-BE49-F238E27FC236}">
                <a16:creationId xmlns:a16="http://schemas.microsoft.com/office/drawing/2014/main" id="{AADFB157-EAD3-4030-AC57-40EDAAA25547}"/>
              </a:ext>
            </a:extLst>
          </p:cNvPr>
          <p:cNvSpPr>
            <a:spLocks noGrp="1"/>
          </p:cNvSpPr>
          <p:nvPr>
            <p:ph type="body" idx="14"/>
          </p:nvPr>
        </p:nvSpPr>
        <p:spPr>
          <a:xfrm>
            <a:off x="11544300" y="4841703"/>
            <a:ext cx="6349999" cy="5956480"/>
          </a:xfrm>
        </p:spPr>
        <p:txBody>
          <a:bodyPr/>
          <a:lstStyle/>
          <a:p>
            <a:pPr>
              <a:buFont typeface="Wingdings" panose="05000000000000000000" pitchFamily="2" charset="2"/>
              <a:buChar char="Ø"/>
            </a:pPr>
            <a:r>
              <a:rPr lang="en-US" sz="2400" dirty="0"/>
              <a:t>Staff training was the main corrective action in response to reportable items during 2018. </a:t>
            </a:r>
            <a:endParaRPr lang="en-US" sz="2400" b="1" u="sng" dirty="0"/>
          </a:p>
        </p:txBody>
      </p:sp>
      <p:graphicFrame>
        <p:nvGraphicFramePr>
          <p:cNvPr id="7" name="Chart 6">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559061078"/>
              </p:ext>
            </p:extLst>
          </p:nvPr>
        </p:nvGraphicFramePr>
        <p:xfrm>
          <a:off x="888642" y="2775396"/>
          <a:ext cx="10522040" cy="6449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34014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2939" y="705101"/>
            <a:ext cx="11743746" cy="731867"/>
          </a:xfrm>
        </p:spPr>
        <p:txBody>
          <a:bodyPr/>
          <a:lstStyle/>
          <a:p>
            <a:r>
              <a:rPr lang="en-US" dirty="0"/>
              <a:t>Non-Committee Workload</a:t>
            </a:r>
          </a:p>
        </p:txBody>
      </p:sp>
      <p:graphicFrame>
        <p:nvGraphicFramePr>
          <p:cNvPr id="11" name="Chart 10">
            <a:extLst>
              <a:ext uri="{FF2B5EF4-FFF2-40B4-BE49-F238E27FC236}">
                <a16:creationId xmlns:a16="http://schemas.microsoft.com/office/drawing/2014/main" id="{E638DC2A-CA13-4D2D-80C2-148A8A33D40F}"/>
              </a:ext>
            </a:extLst>
          </p:cNvPr>
          <p:cNvGraphicFramePr>
            <a:graphicFrameLocks/>
          </p:cNvGraphicFramePr>
          <p:nvPr>
            <p:extLst>
              <p:ext uri="{D42A27DB-BD31-4B8C-83A1-F6EECF244321}">
                <p14:modId xmlns:p14="http://schemas.microsoft.com/office/powerpoint/2010/main" val="2634581047"/>
              </p:ext>
            </p:extLst>
          </p:nvPr>
        </p:nvGraphicFramePr>
        <p:xfrm>
          <a:off x="10553700" y="2870201"/>
          <a:ext cx="6718300" cy="58801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910016" y="9232649"/>
            <a:ext cx="13638083" cy="1155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342900" marR="0" indent="-342900" algn="l" defTabSz="82296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b="0" dirty="0">
                <a:solidFill>
                  <a:schemeClr val="tx2">
                    <a:lumMod val="50000"/>
                  </a:schemeClr>
                </a:solidFill>
                <a:latin typeface="+mj-lt"/>
              </a:rPr>
              <a:t>Renewals and Amendments consistently represent the majority of Non-Committee submissions. </a:t>
            </a:r>
          </a:p>
        </p:txBody>
      </p:sp>
      <p:graphicFrame>
        <p:nvGraphicFramePr>
          <p:cNvPr id="6" name="Chart 5">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334449204"/>
              </p:ext>
            </p:extLst>
          </p:nvPr>
        </p:nvGraphicFramePr>
        <p:xfrm>
          <a:off x="642940" y="2870201"/>
          <a:ext cx="9631360" cy="5880100"/>
        </p:xfrm>
        <a:graphic>
          <a:graphicData uri="http://schemas.openxmlformats.org/drawingml/2006/chart">
            <c:chart xmlns:c="http://schemas.openxmlformats.org/drawingml/2006/chart" xmlns:r="http://schemas.openxmlformats.org/officeDocument/2006/relationships" r:id="rId3"/>
          </a:graphicData>
        </a:graphic>
      </p:graphicFrame>
      <p:sp>
        <p:nvSpPr>
          <p:cNvPr id="3" name="Speech Bubble: Rectangle with Corners Rounded 2">
            <a:extLst>
              <a:ext uri="{FF2B5EF4-FFF2-40B4-BE49-F238E27FC236}">
                <a16:creationId xmlns:a16="http://schemas.microsoft.com/office/drawing/2014/main" id="{93652222-B64F-4014-89FE-03D044771568}"/>
              </a:ext>
            </a:extLst>
          </p:cNvPr>
          <p:cNvSpPr/>
          <p:nvPr/>
        </p:nvSpPr>
        <p:spPr>
          <a:xfrm>
            <a:off x="6710556" y="3565893"/>
            <a:ext cx="2242943" cy="919398"/>
          </a:xfrm>
          <a:prstGeom prst="wedgeRoundRectCallout">
            <a:avLst>
              <a:gd name="adj1" fmla="val 31080"/>
              <a:gd name="adj2" fmla="val 59483"/>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Calibri"/>
              </a:rPr>
              <a:t>4,214 submissions were received in 2018, compared to 3,796 submissions received in 2017.</a:t>
            </a:r>
          </a:p>
        </p:txBody>
      </p:sp>
    </p:spTree>
    <p:extLst>
      <p:ext uri="{BB962C8B-B14F-4D97-AF65-F5344CB8AC3E}">
        <p14:creationId xmlns:p14="http://schemas.microsoft.com/office/powerpoint/2010/main" val="1613324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63EE0-39D1-41D2-AD88-65AB8FC6B9B9}"/>
              </a:ext>
            </a:extLst>
          </p:cNvPr>
          <p:cNvSpPr>
            <a:spLocks noGrp="1"/>
          </p:cNvSpPr>
          <p:nvPr>
            <p:ph type="body" sz="quarter" idx="13"/>
          </p:nvPr>
        </p:nvSpPr>
        <p:spPr>
          <a:xfrm>
            <a:off x="642939" y="705101"/>
            <a:ext cx="11743746" cy="731867"/>
          </a:xfrm>
        </p:spPr>
        <p:txBody>
          <a:bodyPr/>
          <a:lstStyle/>
          <a:p>
            <a:r>
              <a:rPr lang="en-US" dirty="0"/>
              <a:t>Committee Workload</a:t>
            </a:r>
          </a:p>
        </p:txBody>
      </p:sp>
      <p:graphicFrame>
        <p:nvGraphicFramePr>
          <p:cNvPr id="6" name="Chart 5">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746004124"/>
              </p:ext>
            </p:extLst>
          </p:nvPr>
        </p:nvGraphicFramePr>
        <p:xfrm>
          <a:off x="4749800" y="2680663"/>
          <a:ext cx="8788400" cy="5662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5936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14D81-487B-4697-B077-E5AB5612EF97}"/>
              </a:ext>
            </a:extLst>
          </p:cNvPr>
          <p:cNvSpPr>
            <a:spLocks noGrp="1"/>
          </p:cNvSpPr>
          <p:nvPr>
            <p:ph type="body" sz="quarter" idx="13"/>
          </p:nvPr>
        </p:nvSpPr>
        <p:spPr>
          <a:xfrm>
            <a:off x="642939" y="271136"/>
            <a:ext cx="11743746" cy="1599797"/>
          </a:xfrm>
        </p:spPr>
        <p:txBody>
          <a:bodyPr/>
          <a:lstStyle/>
          <a:p>
            <a:r>
              <a:rPr lang="en-US" dirty="0"/>
              <a:t>Full Committee Workload</a:t>
            </a:r>
          </a:p>
          <a:p>
            <a:r>
              <a:rPr lang="en-US" dirty="0"/>
              <a:t>Time Detail</a:t>
            </a:r>
          </a:p>
        </p:txBody>
      </p:sp>
      <p:sp>
        <p:nvSpPr>
          <p:cNvPr id="12" name="Text Placeholder 2">
            <a:extLst>
              <a:ext uri="{FF2B5EF4-FFF2-40B4-BE49-F238E27FC236}">
                <a16:creationId xmlns:a16="http://schemas.microsoft.com/office/drawing/2014/main" id="{B3E867F1-2009-4475-8C2F-8C041C247CF2}"/>
              </a:ext>
            </a:extLst>
          </p:cNvPr>
          <p:cNvSpPr>
            <a:spLocks noGrp="1"/>
          </p:cNvSpPr>
          <p:nvPr>
            <p:ph type="body" idx="14"/>
          </p:nvPr>
        </p:nvSpPr>
        <p:spPr>
          <a:xfrm>
            <a:off x="2169780" y="6357103"/>
            <a:ext cx="11875409" cy="1203429"/>
          </a:xfrm>
        </p:spPr>
        <p:txBody>
          <a:bodyPr/>
          <a:lstStyle/>
          <a:p>
            <a:pPr marL="0" indent="0">
              <a:buNone/>
            </a:pPr>
            <a:endParaRPr lang="en-US" sz="2400" dirty="0"/>
          </a:p>
          <a:p>
            <a:pPr>
              <a:buFont typeface="Wingdings" panose="05000000000000000000" pitchFamily="2" charset="2"/>
              <a:buChar char="Ø"/>
            </a:pPr>
            <a:r>
              <a:rPr lang="en-US" sz="2400" dirty="0">
                <a:solidFill>
                  <a:schemeClr val="tx2">
                    <a:lumMod val="50000"/>
                  </a:schemeClr>
                </a:solidFill>
              </a:rPr>
              <a:t>Our goal is for average review times for the Full Committee to stay below 30 total days; this goal was met in 10 times during the 2018 calendar year.</a:t>
            </a:r>
          </a:p>
          <a:p>
            <a:pPr>
              <a:buFont typeface="Wingdings" panose="05000000000000000000" pitchFamily="2" charset="2"/>
              <a:buChar char="Ø"/>
            </a:pPr>
            <a:r>
              <a:rPr lang="en-US" sz="2400" dirty="0">
                <a:solidFill>
                  <a:schemeClr val="tx2">
                    <a:lumMod val="50000"/>
                  </a:schemeClr>
                </a:solidFill>
              </a:rPr>
              <a:t>Committee turnaround time is highly dependent on the time the submission sits back with the PI during a pre-review. </a:t>
            </a:r>
          </a:p>
          <a:p>
            <a:pPr>
              <a:buFont typeface="Wingdings" panose="05000000000000000000" pitchFamily="2" charset="2"/>
              <a:buChar char="Ø"/>
            </a:pPr>
            <a:r>
              <a:rPr lang="en-US" sz="2400" dirty="0">
                <a:solidFill>
                  <a:schemeClr val="tx2">
                    <a:lumMod val="50000"/>
                  </a:schemeClr>
                </a:solidFill>
              </a:rPr>
              <a:t>Around May 2018, COI and IRB integrated systems and IRB projects now are held pending resolution of COI requirements. There is no way to separate out IRB review times vs the time awaiting COI confirmation. Therefore it is unclear the impact on the total time to review. </a:t>
            </a:r>
          </a:p>
          <a:p>
            <a:pPr>
              <a:buFont typeface="Wingdings" panose="05000000000000000000" pitchFamily="2" charset="2"/>
              <a:buChar char="Ø"/>
            </a:pPr>
            <a:endParaRPr lang="en-US" sz="2400" dirty="0"/>
          </a:p>
        </p:txBody>
      </p:sp>
      <p:sp>
        <p:nvSpPr>
          <p:cNvPr id="4" name="TextBox 3">
            <a:extLst>
              <a:ext uri="{FF2B5EF4-FFF2-40B4-BE49-F238E27FC236}">
                <a16:creationId xmlns:a16="http://schemas.microsoft.com/office/drawing/2014/main" id="{CF9EDB91-FE61-4D08-8968-8C2E107CF888}"/>
              </a:ext>
            </a:extLst>
          </p:cNvPr>
          <p:cNvSpPr txBox="1"/>
          <p:nvPr/>
        </p:nvSpPr>
        <p:spPr>
          <a:xfrm>
            <a:off x="5735253" y="2588003"/>
            <a:ext cx="4742985" cy="5342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a:r>
              <a:rPr lang="en-US" sz="1800" dirty="0">
                <a:solidFill>
                  <a:schemeClr val="tx2">
                    <a:lumMod val="50000"/>
                  </a:schemeClr>
                </a:solidFill>
                <a:latin typeface="+mn-lt"/>
              </a:rPr>
              <a:t>Full Committee</a:t>
            </a:r>
          </a:p>
          <a:p>
            <a:pPr algn="ctr"/>
            <a:r>
              <a:rPr lang="en-US" sz="1800" dirty="0">
                <a:solidFill>
                  <a:schemeClr val="tx2">
                    <a:lumMod val="50000"/>
                  </a:schemeClr>
                </a:solidFill>
                <a:latin typeface="+mn-lt"/>
              </a:rPr>
              <a:t>Average Review Times (in days) By Month</a:t>
            </a:r>
          </a:p>
        </p:txBody>
      </p:sp>
      <p:pic>
        <p:nvPicPr>
          <p:cNvPr id="5" name="Picture 4">
            <a:extLst>
              <a:ext uri="{FF2B5EF4-FFF2-40B4-BE49-F238E27FC236}">
                <a16:creationId xmlns:a16="http://schemas.microsoft.com/office/drawing/2014/main" id="{6F8C4575-CA00-48C8-A42F-39C6424275F7}"/>
              </a:ext>
            </a:extLst>
          </p:cNvPr>
          <p:cNvPicPr>
            <a:picLocks noChangeAspect="1"/>
          </p:cNvPicPr>
          <p:nvPr/>
        </p:nvPicPr>
        <p:blipFill>
          <a:blip r:embed="rId2"/>
          <a:stretch>
            <a:fillRect/>
          </a:stretch>
        </p:blipFill>
        <p:spPr>
          <a:xfrm>
            <a:off x="3451538" y="3556782"/>
            <a:ext cx="10007287" cy="3402036"/>
          </a:xfrm>
          <a:prstGeom prst="rect">
            <a:avLst/>
          </a:prstGeom>
        </p:spPr>
      </p:pic>
    </p:spTree>
    <p:extLst>
      <p:ext uri="{BB962C8B-B14F-4D97-AF65-F5344CB8AC3E}">
        <p14:creationId xmlns:p14="http://schemas.microsoft.com/office/powerpoint/2010/main" val="680643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14D81-487B-4697-B077-E5AB5612EF97}"/>
              </a:ext>
            </a:extLst>
          </p:cNvPr>
          <p:cNvSpPr>
            <a:spLocks noGrp="1"/>
          </p:cNvSpPr>
          <p:nvPr>
            <p:ph type="body" sz="quarter" idx="13"/>
          </p:nvPr>
        </p:nvSpPr>
        <p:spPr>
          <a:xfrm>
            <a:off x="642939" y="271136"/>
            <a:ext cx="11743746" cy="1599797"/>
          </a:xfrm>
        </p:spPr>
        <p:txBody>
          <a:bodyPr/>
          <a:lstStyle/>
          <a:p>
            <a:r>
              <a:rPr lang="en-US" dirty="0"/>
              <a:t>Non-Committee Workload</a:t>
            </a:r>
          </a:p>
          <a:p>
            <a:r>
              <a:rPr lang="en-US" dirty="0"/>
              <a:t>Time Detail</a:t>
            </a:r>
          </a:p>
        </p:txBody>
      </p:sp>
      <p:sp>
        <p:nvSpPr>
          <p:cNvPr id="13" name="Text Placeholder 2">
            <a:extLst>
              <a:ext uri="{FF2B5EF4-FFF2-40B4-BE49-F238E27FC236}">
                <a16:creationId xmlns:a16="http://schemas.microsoft.com/office/drawing/2014/main" id="{663ED7D0-696C-4F96-B1FB-BD4477AC2216}"/>
              </a:ext>
            </a:extLst>
          </p:cNvPr>
          <p:cNvSpPr txBox="1">
            <a:spLocks/>
          </p:cNvSpPr>
          <p:nvPr/>
        </p:nvSpPr>
        <p:spPr>
          <a:xfrm>
            <a:off x="2021842" y="7019580"/>
            <a:ext cx="12165143" cy="1203429"/>
          </a:xfrm>
          <a:prstGeom prst="rect">
            <a:avLst/>
          </a:prstGeom>
          <a:extLst>
            <a:ext uri="{C572A759-6A51-4108-AA02-DFA0A04FC94B}">
              <ma14:wrappingTextBoxFlag xmlns:ma14="http://schemas.microsoft.com/office/mac/drawingml/2011/main" xmlns="" val="1"/>
            </a:ext>
          </a:extLst>
        </p:spPr>
        <p:txBody>
          <a:bodyPr/>
          <a:lstStyle>
            <a:lvl1pPr marL="617219" marR="0" indent="-6172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1pPr>
            <a:lvl2pPr marL="1419605" marR="0" indent="-596645"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2pPr>
            <a:lvl3pPr marL="2200939" marR="0" indent="-55501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3pPr>
            <a:lvl4pPr marL="3131820"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4pPr>
            <a:lvl5pPr marL="395477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5pPr>
            <a:lvl6pPr marL="477773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6pPr>
            <a:lvl7pPr marL="5600700"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7pPr>
            <a:lvl8pPr marL="6423659" marR="0" indent="-662939"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8pPr>
            <a:lvl9pPr marL="7246619" marR="0" indent="-662940" algn="l" defTabSz="822960" rtl="0" eaLnBrk="1" latinLnBrk="0" hangingPunct="1">
              <a:lnSpc>
                <a:spcPct val="100000"/>
              </a:lnSpc>
              <a:spcBef>
                <a:spcPts val="1300"/>
              </a:spcBef>
              <a:spcAft>
                <a:spcPts val="0"/>
              </a:spcAft>
              <a:buClrTx/>
              <a:buSzPct val="100000"/>
              <a:buFont typeface="Helvetica"/>
              <a:buChar char="•"/>
              <a:tabLst/>
              <a:defRPr sz="5800" b="0" i="0" u="none" strike="noStrike" cap="none" spc="0" baseline="0">
                <a:ln>
                  <a:noFill/>
                </a:ln>
                <a:solidFill>
                  <a:srgbClr val="000000"/>
                </a:solidFill>
                <a:uFillTx/>
                <a:latin typeface="+mj-lt"/>
                <a:ea typeface="+mj-ea"/>
                <a:cs typeface="+mj-cs"/>
                <a:sym typeface="Calibri"/>
              </a:defRPr>
            </a:lvl9pPr>
          </a:lstStyle>
          <a:p>
            <a:pPr marL="0" indent="0">
              <a:buFont typeface="Helvetica"/>
              <a:buNone/>
            </a:pPr>
            <a:endParaRPr lang="en-US" sz="2400" dirty="0"/>
          </a:p>
          <a:p>
            <a:pPr>
              <a:buFont typeface="Wingdings" panose="05000000000000000000" pitchFamily="2" charset="2"/>
              <a:buChar char="Ø"/>
            </a:pPr>
            <a:r>
              <a:rPr lang="en-US" sz="2400" dirty="0">
                <a:solidFill>
                  <a:schemeClr val="tx2">
                    <a:lumMod val="50000"/>
                  </a:schemeClr>
                </a:solidFill>
              </a:rPr>
              <a:t>Our goal is for average review times for Non-Committee work to stay below 14 total days.</a:t>
            </a:r>
          </a:p>
          <a:p>
            <a:pPr>
              <a:buFont typeface="Wingdings" panose="05000000000000000000" pitchFamily="2" charset="2"/>
              <a:buChar char="Ø"/>
            </a:pPr>
            <a:r>
              <a:rPr lang="en-US" sz="2400" dirty="0">
                <a:solidFill>
                  <a:schemeClr val="tx2">
                    <a:lumMod val="50000"/>
                  </a:schemeClr>
                </a:solidFill>
                <a:sym typeface="MiloOT-Xbold"/>
              </a:rPr>
              <a:t>Around May 2018, COI and IRB integrated systems and IRB projects now are held pending resolution of COI requirements. There is no way to sep</a:t>
            </a:r>
            <a:r>
              <a:rPr lang="en-US" sz="2400" dirty="0">
                <a:solidFill>
                  <a:schemeClr val="tx2">
                    <a:lumMod val="50000"/>
                  </a:schemeClr>
                </a:solidFill>
              </a:rPr>
              <a:t>arate out IRB review times vs the time awaiting COI confirmation. Therefore it is unclear the impact on the total time to review. </a:t>
            </a:r>
            <a:endParaRPr lang="en-US" sz="2400" dirty="0">
              <a:solidFill>
                <a:schemeClr val="tx2">
                  <a:lumMod val="50000"/>
                </a:schemeClr>
              </a:solidFill>
              <a:sym typeface="MiloOT-Xbold"/>
            </a:endParaRPr>
          </a:p>
          <a:p>
            <a:pPr>
              <a:buFont typeface="Wingdings" panose="05000000000000000000" pitchFamily="2" charset="2"/>
              <a:buChar char="Ø"/>
            </a:pPr>
            <a:endParaRPr lang="en-US" sz="2400" dirty="0"/>
          </a:p>
        </p:txBody>
      </p:sp>
      <p:sp>
        <p:nvSpPr>
          <p:cNvPr id="3" name="Rectangle 2">
            <a:extLst>
              <a:ext uri="{FF2B5EF4-FFF2-40B4-BE49-F238E27FC236}">
                <a16:creationId xmlns:a16="http://schemas.microsoft.com/office/drawing/2014/main" id="{F650AE2E-009C-450F-AAC7-14DC27CEBA6B}"/>
              </a:ext>
            </a:extLst>
          </p:cNvPr>
          <p:cNvSpPr/>
          <p:nvPr/>
        </p:nvSpPr>
        <p:spPr>
          <a:xfrm>
            <a:off x="4853528" y="2704518"/>
            <a:ext cx="7125629" cy="646331"/>
          </a:xfrm>
          <a:prstGeom prst="rect">
            <a:avLst/>
          </a:prstGeom>
        </p:spPr>
        <p:txBody>
          <a:bodyPr wrap="square">
            <a:spAutoFit/>
          </a:bodyPr>
          <a:lstStyle/>
          <a:p>
            <a:pPr algn="ctr"/>
            <a:r>
              <a:rPr lang="en-US" sz="1800" dirty="0">
                <a:solidFill>
                  <a:schemeClr val="tx2">
                    <a:lumMod val="50000"/>
                  </a:schemeClr>
                </a:solidFill>
                <a:latin typeface="+mn-lt"/>
              </a:rPr>
              <a:t>Non Committee</a:t>
            </a:r>
          </a:p>
          <a:p>
            <a:pPr algn="ctr"/>
            <a:r>
              <a:rPr lang="en-US" sz="1800" dirty="0">
                <a:solidFill>
                  <a:schemeClr val="tx2">
                    <a:lumMod val="50000"/>
                  </a:schemeClr>
                </a:solidFill>
                <a:latin typeface="+mn-lt"/>
              </a:rPr>
              <a:t>Average Review Times (in days) By Month</a:t>
            </a:r>
          </a:p>
        </p:txBody>
      </p:sp>
      <p:pic>
        <p:nvPicPr>
          <p:cNvPr id="4" name="Picture 3">
            <a:extLst>
              <a:ext uri="{FF2B5EF4-FFF2-40B4-BE49-F238E27FC236}">
                <a16:creationId xmlns:a16="http://schemas.microsoft.com/office/drawing/2014/main" id="{5C652BE1-EB25-4532-B737-7D09827867B7}"/>
              </a:ext>
            </a:extLst>
          </p:cNvPr>
          <p:cNvPicPr>
            <a:picLocks noChangeAspect="1"/>
          </p:cNvPicPr>
          <p:nvPr/>
        </p:nvPicPr>
        <p:blipFill>
          <a:blip r:embed="rId2"/>
          <a:stretch>
            <a:fillRect/>
          </a:stretch>
        </p:blipFill>
        <p:spPr>
          <a:xfrm>
            <a:off x="3567448" y="3636633"/>
            <a:ext cx="10377420" cy="3382947"/>
          </a:xfrm>
          <a:prstGeom prst="rect">
            <a:avLst/>
          </a:prstGeom>
        </p:spPr>
      </p:pic>
    </p:spTree>
    <p:extLst>
      <p:ext uri="{BB962C8B-B14F-4D97-AF65-F5344CB8AC3E}">
        <p14:creationId xmlns:p14="http://schemas.microsoft.com/office/powerpoint/2010/main" val="5626260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090AB-3739-4751-AA1B-44785763CC3D}"/>
              </a:ext>
            </a:extLst>
          </p:cNvPr>
          <p:cNvSpPr>
            <a:spLocks noGrp="1"/>
          </p:cNvSpPr>
          <p:nvPr>
            <p:ph type="body" sz="quarter" idx="13"/>
          </p:nvPr>
        </p:nvSpPr>
        <p:spPr>
          <a:xfrm>
            <a:off x="642939" y="730332"/>
            <a:ext cx="11743746" cy="681405"/>
          </a:xfrm>
        </p:spPr>
        <p:txBody>
          <a:bodyPr/>
          <a:lstStyle/>
          <a:p>
            <a:r>
              <a:rPr lang="en-US" sz="5400" dirty="0"/>
              <a:t>Banner Research Sites</a:t>
            </a:r>
          </a:p>
        </p:txBody>
      </p:sp>
      <p:sp>
        <p:nvSpPr>
          <p:cNvPr id="3" name="TextBox 2">
            <a:extLst>
              <a:ext uri="{FF2B5EF4-FFF2-40B4-BE49-F238E27FC236}">
                <a16:creationId xmlns:a16="http://schemas.microsoft.com/office/drawing/2014/main" id="{12249965-22EF-44E9-8B34-8E9394B17FCF}"/>
              </a:ext>
            </a:extLst>
          </p:cNvPr>
          <p:cNvSpPr txBox="1"/>
          <p:nvPr/>
        </p:nvSpPr>
        <p:spPr>
          <a:xfrm>
            <a:off x="1568712" y="8516950"/>
            <a:ext cx="6905588" cy="12348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457200" marR="0" indent="-457200" algn="l" defTabSz="82296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2400" b="0" i="0" u="none" strike="noStrike" cap="none" spc="0" normalizeH="0" baseline="0" dirty="0">
                <a:ln>
                  <a:noFill/>
                </a:ln>
                <a:solidFill>
                  <a:schemeClr val="tx2">
                    <a:lumMod val="50000"/>
                  </a:schemeClr>
                </a:solidFill>
                <a:effectLst/>
                <a:uFillTx/>
                <a:latin typeface="+mj-lt"/>
                <a:sym typeface="MiloOT-Xbold"/>
              </a:rPr>
              <a:t>Banner sites represent a significant portion of our research efforts. </a:t>
            </a:r>
          </a:p>
          <a:p>
            <a:pPr marL="457200" marR="0" indent="-457200" algn="l" defTabSz="82296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b="0" dirty="0">
                <a:solidFill>
                  <a:schemeClr val="tx2">
                    <a:lumMod val="50000"/>
                  </a:schemeClr>
                </a:solidFill>
                <a:latin typeface="+mj-lt"/>
              </a:rPr>
              <a:t>The most common sites used by UA researchers are Banner-Tucson followed by UACC-North. </a:t>
            </a:r>
          </a:p>
          <a:p>
            <a:pPr marL="457200" marR="0" indent="-457200" algn="l" defTabSz="82296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sz="2400" b="0" i="0" u="none" strike="noStrike" cap="none" spc="0" normalizeH="0" baseline="0" dirty="0">
              <a:ln>
                <a:noFill/>
              </a:ln>
              <a:solidFill>
                <a:schemeClr val="tx2">
                  <a:lumMod val="50000"/>
                </a:schemeClr>
              </a:solidFill>
              <a:effectLst/>
              <a:uFillTx/>
              <a:latin typeface="+mj-lt"/>
              <a:sym typeface="MiloOT-Xbold"/>
            </a:endParaRPr>
          </a:p>
        </p:txBody>
      </p:sp>
      <p:sp>
        <p:nvSpPr>
          <p:cNvPr id="7" name="TextBox 6">
            <a:extLst>
              <a:ext uri="{FF2B5EF4-FFF2-40B4-BE49-F238E27FC236}">
                <a16:creationId xmlns:a16="http://schemas.microsoft.com/office/drawing/2014/main" id="{68302525-8BD1-4322-9392-8E219C5191B9}"/>
              </a:ext>
            </a:extLst>
          </p:cNvPr>
          <p:cNvSpPr txBox="1"/>
          <p:nvPr/>
        </p:nvSpPr>
        <p:spPr>
          <a:xfrm>
            <a:off x="9710366" y="7956195"/>
            <a:ext cx="6905587" cy="1661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r>
              <a:rPr lang="en-US" sz="2400" b="0">
                <a:solidFill>
                  <a:schemeClr val="tx2">
                    <a:lumMod val="50000"/>
                  </a:schemeClr>
                </a:solidFill>
                <a:latin typeface="+mj-lt"/>
              </a:rPr>
              <a:t>As of Quarter </a:t>
            </a:r>
            <a:r>
              <a:rPr lang="en-US" sz="2400" b="0" dirty="0">
                <a:solidFill>
                  <a:schemeClr val="tx2">
                    <a:lumMod val="50000"/>
                  </a:schemeClr>
                </a:solidFill>
                <a:latin typeface="+mj-lt"/>
              </a:rPr>
              <a:t>4:</a:t>
            </a:r>
          </a:p>
          <a:p>
            <a:pPr marL="342900" indent="-342900">
              <a:buFont typeface="Wingdings" panose="05000000000000000000" pitchFamily="2" charset="2"/>
              <a:buChar char="Ø"/>
            </a:pPr>
            <a:r>
              <a:rPr lang="en-US" sz="2400" b="0" dirty="0">
                <a:solidFill>
                  <a:schemeClr val="tx2">
                    <a:lumMod val="50000"/>
                  </a:schemeClr>
                </a:solidFill>
                <a:latin typeface="+mj-lt"/>
              </a:rPr>
              <a:t>519 projects used biological specimens </a:t>
            </a:r>
          </a:p>
          <a:p>
            <a:pPr marL="342900" indent="-342900">
              <a:buFont typeface="Wingdings" panose="05000000000000000000" pitchFamily="2" charset="2"/>
              <a:buChar char="Ø"/>
            </a:pPr>
            <a:r>
              <a:rPr lang="en-US" sz="2400" b="0" dirty="0">
                <a:solidFill>
                  <a:schemeClr val="tx2">
                    <a:lumMod val="50000"/>
                  </a:schemeClr>
                </a:solidFill>
                <a:latin typeface="+mj-lt"/>
              </a:rPr>
              <a:t>1200 projects used the EMR</a:t>
            </a:r>
          </a:p>
        </p:txBody>
      </p:sp>
      <p:sp>
        <p:nvSpPr>
          <p:cNvPr id="6" name="TextBox 5"/>
          <p:cNvSpPr txBox="1"/>
          <p:nvPr/>
        </p:nvSpPr>
        <p:spPr>
          <a:xfrm>
            <a:off x="1568712" y="7650210"/>
            <a:ext cx="4239660" cy="334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fontScale="47500" lnSpcReduction="20000"/>
          </a:bodyPr>
          <a:lstStyle/>
          <a:p>
            <a:pPr marL="0" marR="0" indent="0" algn="l" defTabSz="822960" rtl="0" fontAlgn="auto" latinLnBrk="0" hangingPunct="0">
              <a:lnSpc>
                <a:spcPct val="100000"/>
              </a:lnSpc>
              <a:spcBef>
                <a:spcPts val="0"/>
              </a:spcBef>
              <a:spcAft>
                <a:spcPts val="0"/>
              </a:spcAft>
              <a:buClrTx/>
              <a:buSzTx/>
              <a:buFontTx/>
              <a:buNone/>
              <a:tabLst/>
            </a:pPr>
            <a:endParaRPr kumimoji="0" lang="en-US" sz="5000" b="1" i="0" u="none" strike="noStrike" cap="none" spc="0" normalizeH="0" baseline="0" dirty="0">
              <a:ln>
                <a:noFill/>
              </a:ln>
              <a:solidFill>
                <a:schemeClr val="tx2">
                  <a:lumMod val="50000"/>
                </a:schemeClr>
              </a:solidFill>
              <a:effectLst/>
              <a:uFillTx/>
              <a:latin typeface="+mj-lt"/>
              <a:ea typeface="MiloOT-Xbold"/>
              <a:cs typeface="MiloOT-Xbold"/>
              <a:sym typeface="MiloOT-Xbold"/>
            </a:endParaRPr>
          </a:p>
        </p:txBody>
      </p:sp>
      <p:sp>
        <p:nvSpPr>
          <p:cNvPr id="10" name="TextBox 9"/>
          <p:cNvSpPr txBox="1"/>
          <p:nvPr/>
        </p:nvSpPr>
        <p:spPr>
          <a:xfrm>
            <a:off x="1671266" y="7743601"/>
            <a:ext cx="8039100" cy="482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rmAutofit/>
          </a:bodyPr>
          <a:lstStyle/>
          <a:p>
            <a:pPr marL="0" marR="0" indent="0" algn="l" defTabSz="822960" rtl="0" fontAlgn="auto" latinLnBrk="0" hangingPunct="0">
              <a:lnSpc>
                <a:spcPct val="100000"/>
              </a:lnSpc>
              <a:spcBef>
                <a:spcPts val="0"/>
              </a:spcBef>
              <a:spcAft>
                <a:spcPts val="0"/>
              </a:spcAft>
              <a:buClrTx/>
              <a:buSzTx/>
              <a:buFontTx/>
              <a:buNone/>
              <a:tabLst/>
            </a:pPr>
            <a:r>
              <a:rPr lang="en-US" sz="1000" b="0" dirty="0">
                <a:solidFill>
                  <a:schemeClr val="tx2"/>
                </a:solidFill>
                <a:latin typeface="+mj-lt"/>
              </a:rPr>
              <a:t>*A project can occur at more than one Banner site.</a:t>
            </a:r>
          </a:p>
          <a:p>
            <a:pPr marL="0" marR="0" indent="0" algn="l" defTabSz="82296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2"/>
                </a:solidFill>
                <a:effectLst/>
                <a:uFillTx/>
                <a:latin typeface="+mj-lt"/>
                <a:sym typeface="MiloOT-Xbold"/>
              </a:rPr>
              <a:t>*These two charts are not mutually exclusive.</a:t>
            </a:r>
          </a:p>
        </p:txBody>
      </p:sp>
      <p:graphicFrame>
        <p:nvGraphicFramePr>
          <p:cNvPr id="9" name="Chart 8">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321406216"/>
              </p:ext>
            </p:extLst>
          </p:nvPr>
        </p:nvGraphicFramePr>
        <p:xfrm>
          <a:off x="1223493" y="3019460"/>
          <a:ext cx="6915955" cy="463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2534141480"/>
              </p:ext>
            </p:extLst>
          </p:nvPr>
        </p:nvGraphicFramePr>
        <p:xfrm>
          <a:off x="9195515" y="3019460"/>
          <a:ext cx="7035285" cy="4630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430530"/>
      </p:ext>
    </p:extLst>
  </p:cSld>
  <p:clrMapOvr>
    <a:masterClrMapping/>
  </p:clrMapOvr>
  <p:transition spd="med"/>
</p:sld>
</file>

<file path=ppt/theme/theme1.xml><?xml version="1.0" encoding="utf-8"?>
<a:theme xmlns:a="http://schemas.openxmlformats.org/drawingml/2006/main" name="Boundless_ORD">
  <a:themeElements>
    <a:clrScheme name="Boundless_ORD">
      <a:dk1>
        <a:srgbClr val="FFFFFF"/>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oundless_ORD">
      <a:majorFont>
        <a:latin typeface="Calibri"/>
        <a:ea typeface="Calibri"/>
        <a:cs typeface="Calibri"/>
      </a:majorFont>
      <a:minorFont>
        <a:latin typeface="Helvetica"/>
        <a:ea typeface="Helvetica"/>
        <a:cs typeface="Helvetica"/>
      </a:minorFont>
    </a:fontScheme>
    <a:fmtScheme name="Boundless_O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RDI_Master_Template_201610 (1) [Read-Only]" id="{7AEBAA80-CCBB-4F91-8D14-59B9E153F4BC}" vid="{7105D679-16CB-4661-9A0B-CDBEB1E1A2E7}"/>
    </a:ext>
  </a:extLst>
</a:theme>
</file>

<file path=ppt/theme/theme2.xml><?xml version="1.0" encoding="utf-8"?>
<a:theme xmlns:a="http://schemas.openxmlformats.org/drawingml/2006/main" name="Boundless_ORD">
  <a:themeElements>
    <a:clrScheme name="Boundless_ORD">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oundless_ORD">
      <a:majorFont>
        <a:latin typeface="Calibri"/>
        <a:ea typeface="Calibri"/>
        <a:cs typeface="Calibri"/>
      </a:majorFont>
      <a:minorFont>
        <a:latin typeface="Helvetica"/>
        <a:ea typeface="Helvetica"/>
        <a:cs typeface="Helvetica"/>
      </a:minorFont>
    </a:fontScheme>
    <a:fmtScheme name="Boundless_O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l" defTabSz="822960" rtl="0" fontAlgn="auto" latinLnBrk="0" hangingPunct="0">
          <a:lnSpc>
            <a:spcPct val="100000"/>
          </a:lnSpc>
          <a:spcBef>
            <a:spcPts val="0"/>
          </a:spcBef>
          <a:spcAft>
            <a:spcPts val="0"/>
          </a:spcAft>
          <a:buClrTx/>
          <a:buSzTx/>
          <a:buFontTx/>
          <a:buNone/>
          <a:tabLst/>
          <a:defRPr kumimoji="0" sz="5000" b="1" i="0" u="none" strike="noStrike" cap="none" spc="0" normalizeH="0" baseline="0">
            <a:ln>
              <a:noFill/>
            </a:ln>
            <a:solidFill>
              <a:srgbClr val="FFFFFF"/>
            </a:solidFill>
            <a:effectLst/>
            <a:uFillTx/>
            <a:latin typeface="MiloOT-Xbold"/>
            <a:ea typeface="MiloOT-Xbold"/>
            <a:cs typeface="MiloOT-Xbold"/>
            <a:sym typeface="MiloOT-X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RDI_Master_Template_201610 (1)</Template>
  <TotalTime>4861</TotalTime>
  <Words>528</Words>
  <Application>Microsoft Office PowerPoint</Application>
  <PresentationFormat>Custom</PresentationFormat>
  <Paragraphs>64</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Helvetica</vt:lpstr>
      <vt:lpstr>MiloOT-Xbold</vt:lpstr>
      <vt:lpstr>Times New Roman</vt:lpstr>
      <vt:lpstr>Wingdings</vt:lpstr>
      <vt:lpstr>Boundless_ORD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Pernic, Blanca - (bpernic)</dc:creator>
  <cp:lastModifiedBy>Melton-Lopez, Christine Marie - (melton1)</cp:lastModifiedBy>
  <cp:revision>360</cp:revision>
  <cp:lastPrinted>2017-08-24T22:20:58Z</cp:lastPrinted>
  <dcterms:created xsi:type="dcterms:W3CDTF">2017-02-15T21:04:48Z</dcterms:created>
  <dcterms:modified xsi:type="dcterms:W3CDTF">2019-02-06T21:58:49Z</dcterms:modified>
</cp:coreProperties>
</file>