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74" r:id="rId5"/>
    <p:sldId id="271" r:id="rId6"/>
    <p:sldId id="275" r:id="rId7"/>
    <p:sldId id="269" r:id="rId8"/>
    <p:sldId id="264" r:id="rId9"/>
    <p:sldId id="266" r:id="rId10"/>
  </p:sldIdLst>
  <p:sldSz cx="18288000" cy="10515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29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iloOT-Xbold"/>
        <a:ea typeface="MiloOT-Xbold"/>
        <a:cs typeface="MiloOT-Xbold"/>
        <a:sym typeface="MiloOT-Xbold"/>
      </a:defRPr>
    </a:lvl1pPr>
    <a:lvl2pPr marL="0" marR="0" indent="816421" algn="l" defTabSz="8229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iloOT-Xbold"/>
        <a:ea typeface="MiloOT-Xbold"/>
        <a:cs typeface="MiloOT-Xbold"/>
        <a:sym typeface="MiloOT-Xbold"/>
      </a:defRPr>
    </a:lvl2pPr>
    <a:lvl3pPr marL="0" marR="0" indent="1632843" algn="l" defTabSz="8229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iloOT-Xbold"/>
        <a:ea typeface="MiloOT-Xbold"/>
        <a:cs typeface="MiloOT-Xbold"/>
        <a:sym typeface="MiloOT-Xbold"/>
      </a:defRPr>
    </a:lvl3pPr>
    <a:lvl4pPr marL="0" marR="0" indent="2449266" algn="l" defTabSz="8229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iloOT-Xbold"/>
        <a:ea typeface="MiloOT-Xbold"/>
        <a:cs typeface="MiloOT-Xbold"/>
        <a:sym typeface="MiloOT-Xbold"/>
      </a:defRPr>
    </a:lvl4pPr>
    <a:lvl5pPr marL="0" marR="0" indent="3265687" algn="l" defTabSz="8229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iloOT-Xbold"/>
        <a:ea typeface="MiloOT-Xbold"/>
        <a:cs typeface="MiloOT-Xbold"/>
        <a:sym typeface="MiloOT-Xbold"/>
      </a:defRPr>
    </a:lvl5pPr>
    <a:lvl6pPr marL="4686300" marR="0" indent="-571500" algn="l" defTabSz="8229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00000"/>
      <a:buFontTx/>
      <a:buChar char="•"/>
      <a:tabLst/>
      <a:defRPr kumimoji="0" sz="5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iloOT-Xbold"/>
        <a:ea typeface="MiloOT-Xbold"/>
        <a:cs typeface="MiloOT-Xbold"/>
        <a:sym typeface="MiloOT-Xbold"/>
      </a:defRPr>
    </a:lvl6pPr>
    <a:lvl7pPr marL="5509260" marR="0" indent="-571500" algn="l" defTabSz="8229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00000"/>
      <a:buFontTx/>
      <a:buChar char="•"/>
      <a:tabLst/>
      <a:defRPr kumimoji="0" sz="5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iloOT-Xbold"/>
        <a:ea typeface="MiloOT-Xbold"/>
        <a:cs typeface="MiloOT-Xbold"/>
        <a:sym typeface="MiloOT-Xbold"/>
      </a:defRPr>
    </a:lvl7pPr>
    <a:lvl8pPr marL="6332220" marR="0" indent="-571500" algn="l" defTabSz="8229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00000"/>
      <a:buFontTx/>
      <a:buChar char="•"/>
      <a:tabLst/>
      <a:defRPr kumimoji="0" sz="5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iloOT-Xbold"/>
        <a:ea typeface="MiloOT-Xbold"/>
        <a:cs typeface="MiloOT-Xbold"/>
        <a:sym typeface="MiloOT-Xbold"/>
      </a:defRPr>
    </a:lvl8pPr>
    <a:lvl9pPr marL="7155180" marR="0" indent="-571500" algn="l" defTabSz="8229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00000"/>
      <a:buFontTx/>
      <a:buChar char="•"/>
      <a:tabLst/>
      <a:defRPr kumimoji="0" sz="5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iloOT-Xbold"/>
        <a:ea typeface="MiloOT-Xbold"/>
        <a:cs typeface="MiloOT-Xbold"/>
        <a:sym typeface="MiloOT-Xbold"/>
      </a:defRPr>
    </a:lvl9pPr>
  </p:defaultTextStyle>
  <p:extLst>
    <p:ext uri="{EFAFB233-063F-42B5-8137-9DF3F51BA10A}">
      <p15:sldGuideLst xmlns:p15="http://schemas.microsoft.com/office/powerpoint/2012/main">
        <p15:guide id="1" pos="3912" userDrawn="1">
          <p15:clr>
            <a:srgbClr val="A4A3A4"/>
          </p15:clr>
        </p15:guide>
        <p15:guide id="2" pos="7656" userDrawn="1">
          <p15:clr>
            <a:srgbClr val="A4A3A4"/>
          </p15:clr>
        </p15:guide>
        <p15:guide id="3" pos="5760" userDrawn="1">
          <p15:clr>
            <a:srgbClr val="A4A3A4"/>
          </p15:clr>
        </p15:guide>
        <p15:guide id="4" orient="horz" pos="331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ton-Lopez, Christine Marie - (melton1)" initials="MCM-(" lastIdx="2" clrIdx="0">
    <p:extLst>
      <p:ext uri="{19B8F6BF-5375-455C-9EA6-DF929625EA0E}">
        <p15:presenceInfo xmlns:p15="http://schemas.microsoft.com/office/powerpoint/2012/main" userId="S-1-5-21-3885614643-332083874-814631590-20438" providerId="AD"/>
      </p:ext>
    </p:extLst>
  </p:cmAuthor>
  <p:cmAuthor id="2" name="Marsh, Mariette T - (marshm)" initials="MMT-(" lastIdx="6" clrIdx="1">
    <p:extLst>
      <p:ext uri="{19B8F6BF-5375-455C-9EA6-DF929625EA0E}">
        <p15:presenceInfo xmlns:p15="http://schemas.microsoft.com/office/powerpoint/2012/main" userId="S-1-5-21-3885614643-332083874-814631590-197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47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3"/>
  </p:normalViewPr>
  <p:slideViewPr>
    <p:cSldViewPr snapToGrid="0" snapToObjects="1">
      <p:cViewPr varScale="1">
        <p:scale>
          <a:sx n="81" d="100"/>
          <a:sy n="81" d="100"/>
        </p:scale>
        <p:origin x="198" y="204"/>
      </p:cViewPr>
      <p:guideLst>
        <p:guide pos="3912"/>
        <p:guide pos="7656"/>
        <p:guide pos="5760"/>
        <p:guide orient="horz" pos="33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cap="all" baseline="0">
                <a:effectLst/>
              </a:rPr>
              <a:t>Reportable Events to Federal / Regulatory Agencies</a:t>
            </a:r>
            <a:endParaRPr lang="en-US" sz="2000">
              <a:effectLst/>
            </a:endParaRPr>
          </a:p>
          <a:p>
            <a:pPr>
              <a:defRPr sz="2000"/>
            </a:pPr>
            <a:r>
              <a:rPr lang="en-US" sz="2000" b="1" i="0" cap="all" baseline="0">
                <a:effectLst/>
              </a:rPr>
              <a:t>By quarter - 2019</a:t>
            </a:r>
            <a:endParaRPr lang="en-US" sz="20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046579330422126E-2"/>
          <c:y val="0.24714975845410631"/>
          <c:w val="0.93595342066957787"/>
          <c:h val="0.670370116778880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'2019'!$L$80:$L$83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'2019'!$M$80:$M$83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C-4FA3-A6FE-BCFEE70729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13966656"/>
        <c:axId val="613969608"/>
      </c:barChart>
      <c:catAx>
        <c:axId val="61396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969608"/>
        <c:crosses val="autoZero"/>
        <c:auto val="1"/>
        <c:lblAlgn val="ctr"/>
        <c:lblOffset val="100"/>
        <c:noMultiLvlLbl val="0"/>
      </c:catAx>
      <c:valAx>
        <c:axId val="613969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396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254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Non Serious / Non Unanticipated Problems</a:t>
            </a:r>
          </a:p>
          <a:p>
            <a:pPr>
              <a:defRPr/>
            </a:pPr>
            <a:r>
              <a:rPr lang="en-US" b="1" dirty="0"/>
              <a:t>Reportable Events to HSPP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'2019'!$B$64:$M$64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 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 </c:v>
                </c:pt>
                <c:pt idx="11">
                  <c:v>Dec</c:v>
                </c:pt>
              </c:strCache>
            </c:strRef>
          </c:cat>
          <c:val>
            <c:numRef>
              <c:f>'2019'!$B$65:$M$65</c:f>
              <c:numCache>
                <c:formatCode>General</c:formatCode>
                <c:ptCount val="12"/>
                <c:pt idx="0">
                  <c:v>5</c:v>
                </c:pt>
                <c:pt idx="1">
                  <c:v>8</c:v>
                </c:pt>
                <c:pt idx="2">
                  <c:v>16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10</c:v>
                </c:pt>
                <c:pt idx="7">
                  <c:v>9</c:v>
                </c:pt>
                <c:pt idx="8">
                  <c:v>7</c:v>
                </c:pt>
                <c:pt idx="9">
                  <c:v>16</c:v>
                </c:pt>
                <c:pt idx="10">
                  <c:v>10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6E-4C53-9B41-6029B6AA3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3490608"/>
        <c:axId val="879651680"/>
      </c:barChart>
      <c:catAx>
        <c:axId val="58349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9651680"/>
        <c:crosses val="autoZero"/>
        <c:auto val="1"/>
        <c:lblAlgn val="ctr"/>
        <c:lblOffset val="100"/>
        <c:noMultiLvlLbl val="0"/>
      </c:catAx>
      <c:valAx>
        <c:axId val="879651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49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9050" cap="flat" cmpd="sng" algn="ctr">
      <a:solidFill>
        <a:srgbClr val="0070C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Non Serious / Non Unanticipated Problem by Type</a:t>
            </a:r>
            <a:endParaRPr lang="en-US">
              <a:effectLst/>
            </a:endParaRPr>
          </a:p>
          <a:p>
            <a:pPr>
              <a:defRPr/>
            </a:pPr>
            <a:r>
              <a:rPr lang="en-US" sz="1800" b="1" i="0" baseline="0">
                <a:effectLst/>
              </a:rPr>
              <a:t>By Quarter- 2019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'2019'!$B$104</c:f>
              <c:strCache>
                <c:ptCount val="1"/>
                <c:pt idx="0">
                  <c:v>1st Quarter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'2019'!$C$103:$J$103</c:f>
              <c:strCache>
                <c:ptCount val="8"/>
                <c:pt idx="0">
                  <c:v>Protocol Deviation  </c:v>
                </c:pt>
                <c:pt idx="1">
                  <c:v>PHI</c:v>
                </c:pt>
                <c:pt idx="2">
                  <c:v>Consent</c:v>
                </c:pt>
                <c:pt idx="3">
                  <c:v>Unapproved Recruitment Methods</c:v>
                </c:pt>
                <c:pt idx="4">
                  <c:v>Adverse
 Event</c:v>
                </c:pt>
                <c:pt idx="5">
                  <c:v>VOTF</c:v>
                </c:pt>
                <c:pt idx="6">
                  <c:v>Records</c:v>
                </c:pt>
                <c:pt idx="7">
                  <c:v>Equipment</c:v>
                </c:pt>
              </c:strCache>
            </c:strRef>
          </c:cat>
          <c:val>
            <c:numRef>
              <c:f>'2019'!$C$104:$J$104</c:f>
              <c:numCache>
                <c:formatCode>General</c:formatCode>
                <c:ptCount val="8"/>
                <c:pt idx="0">
                  <c:v>14</c:v>
                </c:pt>
                <c:pt idx="1">
                  <c:v>1</c:v>
                </c:pt>
                <c:pt idx="2">
                  <c:v>6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  <c:pt idx="6">
                  <c:v>4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5D-4ABB-80D6-481702092EE8}"/>
            </c:ext>
          </c:extLst>
        </c:ser>
        <c:ser>
          <c:idx val="1"/>
          <c:order val="1"/>
          <c:tx>
            <c:strRef>
              <c:f>'2019'!$B$105</c:f>
              <c:strCache>
                <c:ptCount val="1"/>
                <c:pt idx="0">
                  <c:v>2nd Quarter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'2019'!$C$103:$J$103</c:f>
              <c:strCache>
                <c:ptCount val="8"/>
                <c:pt idx="0">
                  <c:v>Protocol Deviation  </c:v>
                </c:pt>
                <c:pt idx="1">
                  <c:v>PHI</c:v>
                </c:pt>
                <c:pt idx="2">
                  <c:v>Consent</c:v>
                </c:pt>
                <c:pt idx="3">
                  <c:v>Unapproved Recruitment Methods</c:v>
                </c:pt>
                <c:pt idx="4">
                  <c:v>Adverse
 Event</c:v>
                </c:pt>
                <c:pt idx="5">
                  <c:v>VOTF</c:v>
                </c:pt>
                <c:pt idx="6">
                  <c:v>Records</c:v>
                </c:pt>
                <c:pt idx="7">
                  <c:v>Equipment</c:v>
                </c:pt>
              </c:strCache>
            </c:strRef>
          </c:cat>
          <c:val>
            <c:numRef>
              <c:f>'2019'!$C$105:$J$105</c:f>
              <c:numCache>
                <c:formatCode>General</c:formatCode>
                <c:ptCount val="8"/>
                <c:pt idx="0">
                  <c:v>14</c:v>
                </c:pt>
                <c:pt idx="1">
                  <c:v>5</c:v>
                </c:pt>
                <c:pt idx="2">
                  <c:v>11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5D-4ABB-80D6-481702092EE8}"/>
            </c:ext>
          </c:extLst>
        </c:ser>
        <c:ser>
          <c:idx val="2"/>
          <c:order val="2"/>
          <c:tx>
            <c:strRef>
              <c:f>'2019'!$B$106</c:f>
              <c:strCache>
                <c:ptCount val="1"/>
                <c:pt idx="0">
                  <c:v>3rd Quarter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'2019'!$C$103:$J$103</c:f>
              <c:strCache>
                <c:ptCount val="8"/>
                <c:pt idx="0">
                  <c:v>Protocol Deviation  </c:v>
                </c:pt>
                <c:pt idx="1">
                  <c:v>PHI</c:v>
                </c:pt>
                <c:pt idx="2">
                  <c:v>Consent</c:v>
                </c:pt>
                <c:pt idx="3">
                  <c:v>Unapproved Recruitment Methods</c:v>
                </c:pt>
                <c:pt idx="4">
                  <c:v>Adverse
 Event</c:v>
                </c:pt>
                <c:pt idx="5">
                  <c:v>VOTF</c:v>
                </c:pt>
                <c:pt idx="6">
                  <c:v>Records</c:v>
                </c:pt>
                <c:pt idx="7">
                  <c:v>Equipment</c:v>
                </c:pt>
              </c:strCache>
            </c:strRef>
          </c:cat>
          <c:val>
            <c:numRef>
              <c:f>'2019'!$C$106:$J$106</c:f>
              <c:numCache>
                <c:formatCode>General</c:formatCode>
                <c:ptCount val="8"/>
                <c:pt idx="0">
                  <c:v>13</c:v>
                </c:pt>
                <c:pt idx="1">
                  <c:v>2</c:v>
                </c:pt>
                <c:pt idx="2">
                  <c:v>4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5D-4ABB-80D6-481702092EE8}"/>
            </c:ext>
          </c:extLst>
        </c:ser>
        <c:ser>
          <c:idx val="3"/>
          <c:order val="3"/>
          <c:tx>
            <c:strRef>
              <c:f>'2019'!$B$107</c:f>
              <c:strCache>
                <c:ptCount val="1"/>
                <c:pt idx="0">
                  <c:v>4th Quarter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'2019'!$C$103:$J$103</c:f>
              <c:strCache>
                <c:ptCount val="8"/>
                <c:pt idx="0">
                  <c:v>Protocol Deviation  </c:v>
                </c:pt>
                <c:pt idx="1">
                  <c:v>PHI</c:v>
                </c:pt>
                <c:pt idx="2">
                  <c:v>Consent</c:v>
                </c:pt>
                <c:pt idx="3">
                  <c:v>Unapproved Recruitment Methods</c:v>
                </c:pt>
                <c:pt idx="4">
                  <c:v>Adverse
 Event</c:v>
                </c:pt>
                <c:pt idx="5">
                  <c:v>VOTF</c:v>
                </c:pt>
                <c:pt idx="6">
                  <c:v>Records</c:v>
                </c:pt>
                <c:pt idx="7">
                  <c:v>Equipment</c:v>
                </c:pt>
              </c:strCache>
            </c:strRef>
          </c:cat>
          <c:val>
            <c:numRef>
              <c:f>'2019'!$C$107:$J$107</c:f>
              <c:numCache>
                <c:formatCode>General</c:formatCode>
                <c:ptCount val="8"/>
                <c:pt idx="0">
                  <c:v>13</c:v>
                </c:pt>
                <c:pt idx="1">
                  <c:v>3</c:v>
                </c:pt>
                <c:pt idx="2">
                  <c:v>10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5D-4ABB-80D6-481702092E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28448383"/>
        <c:axId val="806873535"/>
      </c:barChart>
      <c:catAx>
        <c:axId val="1028448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873535"/>
        <c:crosses val="autoZero"/>
        <c:auto val="1"/>
        <c:lblAlgn val="ctr"/>
        <c:lblOffset val="100"/>
        <c:noMultiLvlLbl val="0"/>
      </c:catAx>
      <c:valAx>
        <c:axId val="80687353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28448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2019</a:t>
            </a:r>
            <a:r>
              <a:rPr lang="en-US" sz="1800" b="1" baseline="0"/>
              <a:t> Non-Committee Workload</a:t>
            </a:r>
          </a:p>
          <a:p>
            <a:pPr>
              <a:defRPr sz="1800"/>
            </a:pPr>
            <a:r>
              <a:rPr lang="en-US" sz="1800" b="1" baseline="0"/>
              <a:t>By Type of Submission</a:t>
            </a:r>
          </a:p>
          <a:p>
            <a:pPr>
              <a:defRPr sz="1800"/>
            </a:pPr>
            <a:endParaRPr lang="en-US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'2019'!$C$52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'2019'!$B$53:$B$57</c:f>
              <c:strCache>
                <c:ptCount val="5"/>
                <c:pt idx="0">
                  <c:v>Determinations</c:v>
                </c:pt>
                <c:pt idx="1">
                  <c:v>Amendments</c:v>
                </c:pt>
                <c:pt idx="2">
                  <c:v>Renewals</c:v>
                </c:pt>
                <c:pt idx="3">
                  <c:v>Deferrals</c:v>
                </c:pt>
                <c:pt idx="4">
                  <c:v>New Projects </c:v>
                </c:pt>
              </c:strCache>
            </c:strRef>
          </c:cat>
          <c:val>
            <c:numRef>
              <c:f>'2019'!$C$53:$C$57</c:f>
              <c:numCache>
                <c:formatCode>General</c:formatCode>
                <c:ptCount val="5"/>
                <c:pt idx="0">
                  <c:v>42</c:v>
                </c:pt>
                <c:pt idx="1">
                  <c:v>319</c:v>
                </c:pt>
                <c:pt idx="2">
                  <c:v>127</c:v>
                </c:pt>
                <c:pt idx="3">
                  <c:v>39</c:v>
                </c:pt>
                <c:pt idx="4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E-4D90-8F04-52C7761487A1}"/>
            </c:ext>
          </c:extLst>
        </c:ser>
        <c:ser>
          <c:idx val="1"/>
          <c:order val="1"/>
          <c:tx>
            <c:strRef>
              <c:f>'2019'!$D$52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'2019'!$B$53:$B$57</c:f>
              <c:strCache>
                <c:ptCount val="5"/>
                <c:pt idx="0">
                  <c:v>Determinations</c:v>
                </c:pt>
                <c:pt idx="1">
                  <c:v>Amendments</c:v>
                </c:pt>
                <c:pt idx="2">
                  <c:v>Renewals</c:v>
                </c:pt>
                <c:pt idx="3">
                  <c:v>Deferrals</c:v>
                </c:pt>
                <c:pt idx="4">
                  <c:v>New Projects </c:v>
                </c:pt>
              </c:strCache>
            </c:strRef>
          </c:cat>
          <c:val>
            <c:numRef>
              <c:f>'2019'!$D$53:$D$57</c:f>
              <c:numCache>
                <c:formatCode>General</c:formatCode>
                <c:ptCount val="5"/>
                <c:pt idx="0">
                  <c:v>103</c:v>
                </c:pt>
                <c:pt idx="1">
                  <c:v>337</c:v>
                </c:pt>
                <c:pt idx="2">
                  <c:v>141</c:v>
                </c:pt>
                <c:pt idx="3">
                  <c:v>67</c:v>
                </c:pt>
                <c:pt idx="4">
                  <c:v>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7E-4D90-8F04-52C7761487A1}"/>
            </c:ext>
          </c:extLst>
        </c:ser>
        <c:ser>
          <c:idx val="2"/>
          <c:order val="2"/>
          <c:tx>
            <c:strRef>
              <c:f>'2019'!$E$52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'2019'!$B$53:$B$57</c:f>
              <c:strCache>
                <c:ptCount val="5"/>
                <c:pt idx="0">
                  <c:v>Determinations</c:v>
                </c:pt>
                <c:pt idx="1">
                  <c:v>Amendments</c:v>
                </c:pt>
                <c:pt idx="2">
                  <c:v>Renewals</c:v>
                </c:pt>
                <c:pt idx="3">
                  <c:v>Deferrals</c:v>
                </c:pt>
                <c:pt idx="4">
                  <c:v>New Projects </c:v>
                </c:pt>
              </c:strCache>
            </c:strRef>
          </c:cat>
          <c:val>
            <c:numRef>
              <c:f>'2019'!$E$53:$E$57</c:f>
              <c:numCache>
                <c:formatCode>General</c:formatCode>
                <c:ptCount val="5"/>
                <c:pt idx="0">
                  <c:v>126</c:v>
                </c:pt>
                <c:pt idx="1">
                  <c:v>354</c:v>
                </c:pt>
                <c:pt idx="2">
                  <c:v>121</c:v>
                </c:pt>
                <c:pt idx="3">
                  <c:v>65</c:v>
                </c:pt>
                <c:pt idx="4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7E-4D90-8F04-52C7761487A1}"/>
            </c:ext>
          </c:extLst>
        </c:ser>
        <c:ser>
          <c:idx val="3"/>
          <c:order val="3"/>
          <c:tx>
            <c:strRef>
              <c:f>'2019'!$F$52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'2019'!$B$53:$B$57</c:f>
              <c:strCache>
                <c:ptCount val="5"/>
                <c:pt idx="0">
                  <c:v>Determinations</c:v>
                </c:pt>
                <c:pt idx="1">
                  <c:v>Amendments</c:v>
                </c:pt>
                <c:pt idx="2">
                  <c:v>Renewals</c:v>
                </c:pt>
                <c:pt idx="3">
                  <c:v>Deferrals</c:v>
                </c:pt>
                <c:pt idx="4">
                  <c:v>New Projects </c:v>
                </c:pt>
              </c:strCache>
            </c:strRef>
          </c:cat>
          <c:val>
            <c:numRef>
              <c:f>'2019'!$F$53:$F$57</c:f>
              <c:numCache>
                <c:formatCode>General</c:formatCode>
                <c:ptCount val="5"/>
                <c:pt idx="0">
                  <c:v>105</c:v>
                </c:pt>
                <c:pt idx="1">
                  <c:v>327</c:v>
                </c:pt>
                <c:pt idx="2">
                  <c:v>139</c:v>
                </c:pt>
                <c:pt idx="3">
                  <c:v>51</c:v>
                </c:pt>
                <c:pt idx="4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7E-4D90-8F04-52C776148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0579312"/>
        <c:axId val="39047264"/>
      </c:barChart>
      <c:catAx>
        <c:axId val="206057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47264"/>
        <c:crosses val="autoZero"/>
        <c:auto val="1"/>
        <c:lblAlgn val="ctr"/>
        <c:lblOffset val="100"/>
        <c:noMultiLvlLbl val="0"/>
      </c:catAx>
      <c:valAx>
        <c:axId val="39047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057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Non-Committee Submissions (“HSPP Workload”) By Type of Submission - 2019</a:t>
            </a:r>
            <a:endParaRPr lang="en-US" sz="18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'2019'!$H$42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F8-4D8E-9B7F-C47E236EBE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F8-4D8E-9B7F-C47E236EBE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F8-4D8E-9B7F-C47E236EBE6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F8-4D8E-9B7F-C47E236EBE6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6F8-4D8E-9B7F-C47E236EBE6F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'2019'!$B$43:$B$47</c:f>
              <c:strCache>
                <c:ptCount val="5"/>
                <c:pt idx="0">
                  <c:v>Determinations </c:v>
                </c:pt>
                <c:pt idx="1">
                  <c:v>Amendments</c:v>
                </c:pt>
                <c:pt idx="2">
                  <c:v>Renewals</c:v>
                </c:pt>
                <c:pt idx="3">
                  <c:v>Deferrals</c:v>
                </c:pt>
                <c:pt idx="4">
                  <c:v>New Projects</c:v>
                </c:pt>
              </c:strCache>
            </c:strRef>
          </c:cat>
          <c:val>
            <c:numRef>
              <c:f>'2019'!$H$43:$H$47</c:f>
              <c:numCache>
                <c:formatCode>General</c:formatCode>
                <c:ptCount val="5"/>
                <c:pt idx="0">
                  <c:v>376</c:v>
                </c:pt>
                <c:pt idx="1">
                  <c:v>1337</c:v>
                </c:pt>
                <c:pt idx="2">
                  <c:v>528</c:v>
                </c:pt>
                <c:pt idx="3">
                  <c:v>222</c:v>
                </c:pt>
                <c:pt idx="4">
                  <c:v>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6F8-4D8E-9B7F-C47E236EB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i="0" baseline="0">
                <a:effectLst/>
              </a:rPr>
              <a:t>2019 Committee Workload</a:t>
            </a:r>
            <a:endParaRPr lang="en-US" sz="3200">
              <a:effectLst/>
            </a:endParaRPr>
          </a:p>
          <a:p>
            <a:pPr>
              <a:defRPr sz="3200"/>
            </a:pPr>
            <a:r>
              <a:rPr lang="en-US" sz="3200" b="1" i="0" baseline="0">
                <a:effectLst/>
              </a:rPr>
              <a:t>By Type of Submission</a:t>
            </a:r>
            <a:endParaRPr lang="en-US" sz="3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'2019'!$C$175</c:f>
              <c:strCache>
                <c:ptCount val="1"/>
                <c:pt idx="0">
                  <c:v>Amendments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'2019'!$D$174:$G$174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'2019'!$D$175:$G$175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9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67-412A-AD63-0D8576DA407A}"/>
            </c:ext>
          </c:extLst>
        </c:ser>
        <c:ser>
          <c:idx val="1"/>
          <c:order val="1"/>
          <c:tx>
            <c:strRef>
              <c:f>'2019'!$C$176</c:f>
              <c:strCache>
                <c:ptCount val="1"/>
                <c:pt idx="0">
                  <c:v>Renewals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'2019'!$D$174:$G$174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'2019'!$D$176:$G$176</c:f>
              <c:numCache>
                <c:formatCode>General</c:formatCode>
                <c:ptCount val="4"/>
                <c:pt idx="0">
                  <c:v>10</c:v>
                </c:pt>
                <c:pt idx="1">
                  <c:v>19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67-412A-AD63-0D8576DA407A}"/>
            </c:ext>
          </c:extLst>
        </c:ser>
        <c:ser>
          <c:idx val="2"/>
          <c:order val="2"/>
          <c:tx>
            <c:strRef>
              <c:f>'2019'!$C$177</c:f>
              <c:strCache>
                <c:ptCount val="1"/>
                <c:pt idx="0">
                  <c:v>New Projects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'2019'!$D$174:$G$174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'2019'!$D$177:$G$177</c:f>
              <c:numCache>
                <c:formatCode>General</c:formatCode>
                <c:ptCount val="4"/>
                <c:pt idx="0">
                  <c:v>14</c:v>
                </c:pt>
                <c:pt idx="1">
                  <c:v>19</c:v>
                </c:pt>
                <c:pt idx="2">
                  <c:v>15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67-412A-AD63-0D8576DA4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5563872"/>
        <c:axId val="2053108240"/>
      </c:barChart>
      <c:catAx>
        <c:axId val="206556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108240"/>
        <c:crosses val="autoZero"/>
        <c:auto val="1"/>
        <c:lblAlgn val="ctr"/>
        <c:lblOffset val="100"/>
        <c:noMultiLvlLbl val="0"/>
      </c:catAx>
      <c:valAx>
        <c:axId val="2053108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556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IRB  Training</a:t>
            </a:r>
            <a:r>
              <a:rPr lang="en-US" b="1" baseline="0"/>
              <a:t> - Total Hours</a:t>
            </a:r>
          </a:p>
          <a:p>
            <a:pPr>
              <a:defRPr/>
            </a:pPr>
            <a:r>
              <a:rPr lang="en-US" b="1" baseline="0"/>
              <a:t>By Quarter - 2019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'2019'!$C$139</c:f>
              <c:strCache>
                <c:ptCount val="1"/>
                <c:pt idx="0">
                  <c:v>Consultations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'2019'!$B$140:$B$143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'2019'!$C$140:$C$143</c:f>
              <c:numCache>
                <c:formatCode>0.0</c:formatCode>
                <c:ptCount val="4"/>
                <c:pt idx="0">
                  <c:v>20</c:v>
                </c:pt>
                <c:pt idx="1">
                  <c:v>14</c:v>
                </c:pt>
                <c:pt idx="2">
                  <c:v>34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A-46C8-8F3E-A201A15EF1EB}"/>
            </c:ext>
          </c:extLst>
        </c:ser>
        <c:ser>
          <c:idx val="1"/>
          <c:order val="1"/>
          <c:tx>
            <c:strRef>
              <c:f>'2019'!$D$139</c:f>
              <c:strCache>
                <c:ptCount val="1"/>
                <c:pt idx="0">
                  <c:v>Presentations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'2019'!$B$140:$B$143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'2019'!$D$140:$D$143</c:f>
              <c:numCache>
                <c:formatCode>0.0</c:formatCode>
                <c:ptCount val="4"/>
                <c:pt idx="0">
                  <c:v>13</c:v>
                </c:pt>
                <c:pt idx="1">
                  <c:v>5</c:v>
                </c:pt>
                <c:pt idx="2">
                  <c:v>13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4A-46C8-8F3E-A201A15EF1EB}"/>
            </c:ext>
          </c:extLst>
        </c:ser>
        <c:ser>
          <c:idx val="2"/>
          <c:order val="2"/>
          <c:tx>
            <c:strRef>
              <c:f>'2019'!$E$139</c:f>
              <c:strCache>
                <c:ptCount val="1"/>
                <c:pt idx="0">
                  <c:v>Forms/ Office Hours (after Q1)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'2019'!$B$140:$B$143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'2019'!$E$140:$E$143</c:f>
              <c:numCache>
                <c:formatCode>0.0</c:formatCode>
                <c:ptCount val="4"/>
                <c:pt idx="0">
                  <c:v>6</c:v>
                </c:pt>
                <c:pt idx="1">
                  <c:v>8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4A-46C8-8F3E-A201A15EF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6640424"/>
        <c:axId val="666636488"/>
      </c:barChart>
      <c:catAx>
        <c:axId val="66664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636488"/>
        <c:crosses val="autoZero"/>
        <c:auto val="1"/>
        <c:lblAlgn val="ctr"/>
        <c:lblOffset val="100"/>
        <c:noMultiLvlLbl val="0"/>
      </c:catAx>
      <c:valAx>
        <c:axId val="66663648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666640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Active Banner Sites Utilized by UA Researchers </a:t>
            </a:r>
          </a:p>
          <a:p>
            <a:pPr>
              <a:defRPr sz="2000"/>
            </a:pPr>
            <a:r>
              <a:rPr lang="en-US" sz="2000" b="1"/>
              <a:t>4th Quarter - 2019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55-431B-BB60-1BCD291AB8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55-431B-BB60-1BCD291AB8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55-431B-BB60-1BCD291AB8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955-431B-BB60-1BCD291AB81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955-431B-BB60-1BCD291AB81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955-431B-BB60-1BCD291AB8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'2019'!$C$188:$C$193</c:f>
              <c:strCache>
                <c:ptCount val="6"/>
                <c:pt idx="0">
                  <c:v>Banner-Phoenix</c:v>
                </c:pt>
                <c:pt idx="1">
                  <c:v>Banner- South</c:v>
                </c:pt>
                <c:pt idx="2">
                  <c:v>Banner-Tucson</c:v>
                </c:pt>
                <c:pt idx="3">
                  <c:v>UACC- North</c:v>
                </c:pt>
                <c:pt idx="4">
                  <c:v>UACC- Orange Grove</c:v>
                </c:pt>
                <c:pt idx="5">
                  <c:v>UACC- Phoenix</c:v>
                </c:pt>
              </c:strCache>
            </c:strRef>
          </c:cat>
          <c:val>
            <c:numRef>
              <c:f>'2019'!$G$188:$G$193</c:f>
              <c:numCache>
                <c:formatCode>General</c:formatCode>
                <c:ptCount val="6"/>
                <c:pt idx="0">
                  <c:v>218</c:v>
                </c:pt>
                <c:pt idx="1">
                  <c:v>223</c:v>
                </c:pt>
                <c:pt idx="2">
                  <c:v>1115</c:v>
                </c:pt>
                <c:pt idx="3">
                  <c:v>282</c:v>
                </c:pt>
                <c:pt idx="4">
                  <c:v>61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955-431B-BB60-1BCD291AB8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Number of UA Research Projects that Utilize Banner Resources</a:t>
            </a:r>
          </a:p>
          <a:p>
            <a:pPr>
              <a:defRPr sz="2000"/>
            </a:pPr>
            <a:r>
              <a:rPr lang="en-US" sz="2000" b="1" baseline="0"/>
              <a:t>4th Quarter - 2019</a:t>
            </a:r>
            <a:endParaRPr lang="en-US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B3-46D8-90BA-1AAC22A9FA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B3-46D8-90BA-1AAC22A9FA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'2019'!$C$195:$C$196</c:f>
              <c:strCache>
                <c:ptCount val="2"/>
                <c:pt idx="0">
                  <c:v>Clinical Data</c:v>
                </c:pt>
                <c:pt idx="1">
                  <c:v>Biological Specimens</c:v>
                </c:pt>
              </c:strCache>
            </c:strRef>
          </c:cat>
          <c:val>
            <c:numRef>
              <c:f>'2019'!$G$195:$G$196</c:f>
              <c:numCache>
                <c:formatCode>General</c:formatCode>
                <c:ptCount val="2"/>
                <c:pt idx="0">
                  <c:v>1308</c:v>
                </c:pt>
                <c:pt idx="1">
                  <c:v>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B3-46D8-90BA-1AAC22A9F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0.01115</cdr:x>
      <cdr:y>0.01961</cdr:y>
    </cdr:from>
    <cdr:to>
      <cdr:x>0.16115</cdr:x>
      <cdr:y>0.14808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F21F016-8A9B-4774-8870-36D2F915CF36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683657" cy="332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 N = 31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0.02604</cdr:x>
      <cdr:y>0.0434</cdr:y>
    </cdr:from>
    <cdr:to>
      <cdr:x>0.15521</cdr:x>
      <cdr:y>0.16146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0623C7C-334E-4C82-99E3-B75259518F91}"/>
            </a:ext>
          </a:extLst>
        </cdr:cNvPr>
        <cdr:cNvSpPr txBox="1"/>
      </cdr:nvSpPr>
      <cdr:spPr>
        <a:xfrm xmlns:a="http://schemas.openxmlformats.org/drawingml/2006/main">
          <a:off x="119063" y="119063"/>
          <a:ext cx="59055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N=61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474663" y="696913"/>
            <a:ext cx="6061075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347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822960" latinLnBrk="0">
      <a:defRPr sz="1200">
        <a:latin typeface="+mj-lt"/>
        <a:ea typeface="+mj-ea"/>
        <a:cs typeface="+mj-cs"/>
        <a:sym typeface="Calibri"/>
      </a:defRPr>
    </a:lvl1pPr>
    <a:lvl2pPr indent="228600" defTabSz="822960" latinLnBrk="0">
      <a:defRPr sz="1200">
        <a:latin typeface="+mj-lt"/>
        <a:ea typeface="+mj-ea"/>
        <a:cs typeface="+mj-cs"/>
        <a:sym typeface="Calibri"/>
      </a:defRPr>
    </a:lvl2pPr>
    <a:lvl3pPr indent="457200" defTabSz="822960" latinLnBrk="0">
      <a:defRPr sz="1200">
        <a:latin typeface="+mj-lt"/>
        <a:ea typeface="+mj-ea"/>
        <a:cs typeface="+mj-cs"/>
        <a:sym typeface="Calibri"/>
      </a:defRPr>
    </a:lvl3pPr>
    <a:lvl4pPr indent="685800" defTabSz="822960" latinLnBrk="0">
      <a:defRPr sz="1200">
        <a:latin typeface="+mj-lt"/>
        <a:ea typeface="+mj-ea"/>
        <a:cs typeface="+mj-cs"/>
        <a:sym typeface="Calibri"/>
      </a:defRPr>
    </a:lvl4pPr>
    <a:lvl5pPr indent="914400" defTabSz="822960" latinLnBrk="0">
      <a:defRPr sz="1200">
        <a:latin typeface="+mj-lt"/>
        <a:ea typeface="+mj-ea"/>
        <a:cs typeface="+mj-cs"/>
        <a:sym typeface="Calibri"/>
      </a:defRPr>
    </a:lvl5pPr>
    <a:lvl6pPr indent="1143000" defTabSz="822960" latinLnBrk="0">
      <a:defRPr sz="1200">
        <a:latin typeface="+mj-lt"/>
        <a:ea typeface="+mj-ea"/>
        <a:cs typeface="+mj-cs"/>
        <a:sym typeface="Calibri"/>
      </a:defRPr>
    </a:lvl6pPr>
    <a:lvl7pPr indent="1371600" defTabSz="822960" latinLnBrk="0">
      <a:defRPr sz="1200">
        <a:latin typeface="+mj-lt"/>
        <a:ea typeface="+mj-ea"/>
        <a:cs typeface="+mj-cs"/>
        <a:sym typeface="Calibri"/>
      </a:defRPr>
    </a:lvl7pPr>
    <a:lvl8pPr indent="1600200" defTabSz="822960" latinLnBrk="0">
      <a:defRPr sz="1200">
        <a:latin typeface="+mj-lt"/>
        <a:ea typeface="+mj-ea"/>
        <a:cs typeface="+mj-cs"/>
        <a:sym typeface="Calibri"/>
      </a:defRPr>
    </a:lvl8pPr>
    <a:lvl9pPr indent="1828800" defTabSz="82296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3075" y="696913"/>
            <a:ext cx="60642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52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NOT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914400" y="7644758"/>
            <a:ext cx="16459200" cy="17526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icture Placeholder 19"/>
          <p:cNvSpPr>
            <a:spLocks noGrp="1"/>
          </p:cNvSpPr>
          <p:nvPr>
            <p:ph type="pic" sz="quarter" idx="35"/>
          </p:nvPr>
        </p:nvSpPr>
        <p:spPr>
          <a:xfrm>
            <a:off x="9027544" y="8007024"/>
            <a:ext cx="232913" cy="388754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/>
          <a:lstStyle>
            <a:lvl1pPr>
              <a:defRPr sz="1100" baseline="0">
                <a:noFill/>
                <a:latin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081670" y="1139687"/>
            <a:ext cx="914400" cy="914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rm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iloOT-Xbold"/>
              <a:ea typeface="MiloOT-Xbold"/>
              <a:cs typeface="MiloOT-Xbold"/>
              <a:sym typeface="MiloOT-Xbold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 IMAGE WITH TEXT_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31"/>
          </p:nvPr>
        </p:nvSpPr>
        <p:spPr>
          <a:xfrm>
            <a:off x="1" y="2148202"/>
            <a:ext cx="11217275" cy="836739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64" name="image1.jpeg" descr="Brochure_cover.jpg"/>
          <p:cNvPicPr>
            <a:picLocks noChangeAspect="1"/>
          </p:cNvPicPr>
          <p:nvPr/>
        </p:nvPicPr>
        <p:blipFill>
          <a:blip r:embed="rId3"/>
          <a:srcRect t="68929" b="23525"/>
          <a:stretch>
            <a:fillRect/>
          </a:stretch>
        </p:blipFill>
        <p:spPr>
          <a:xfrm>
            <a:off x="0" y="0"/>
            <a:ext cx="18513779" cy="2142067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0" y="0"/>
            <a:ext cx="18288000" cy="214206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spcBef>
                <a:spcPts val="1300"/>
              </a:spcBef>
              <a:defRPr sz="5800" b="0">
                <a:solidFill>
                  <a:srgbClr val="000000">
                    <a:alpha val="0"/>
                  </a:srgb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642939" y="645584"/>
            <a:ext cx="1174374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80000"/>
              </a:lnSpc>
              <a:spcBef>
                <a:spcPts val="1200"/>
              </a:spcBef>
              <a:defRPr sz="58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HEADER TEXT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sz="half" idx="1"/>
          </p:nvPr>
        </p:nvSpPr>
        <p:spPr>
          <a:xfrm>
            <a:off x="11804650" y="2796823"/>
            <a:ext cx="6261100" cy="64493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571500" indent="-571500">
              <a:spcBef>
                <a:spcPts val="900"/>
              </a:spcBef>
              <a:defRPr sz="4000"/>
            </a:lvl1pPr>
            <a:lvl2pPr marL="1326685" indent="-510264">
              <a:spcBef>
                <a:spcPts val="900"/>
              </a:spcBef>
              <a:buChar char="-"/>
              <a:defRPr sz="4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4"/>
          </p:nvPr>
        </p:nvSpPr>
        <p:spPr>
          <a:xfrm>
            <a:off x="797983" y="3578224"/>
            <a:ext cx="4603752" cy="397437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lvl="0" indent="0" defTabSz="457200">
              <a:spcBef>
                <a:spcPts val="0"/>
              </a:spcBef>
              <a:buSzTx/>
              <a:buFontTx/>
              <a:buNone/>
              <a:defRPr sz="6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97983" y="3578224"/>
            <a:ext cx="4603752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/>
          <p:cNvCxnSpPr/>
          <p:nvPr userDrawn="1"/>
        </p:nvCxnSpPr>
        <p:spPr>
          <a:xfrm>
            <a:off x="797983" y="7540959"/>
            <a:ext cx="4603752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074" y="417042"/>
            <a:ext cx="5965675" cy="130798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2"/>
          <p:cNvGrpSpPr/>
          <p:nvPr/>
        </p:nvGrpSpPr>
        <p:grpSpPr>
          <a:xfrm>
            <a:off x="0" y="0"/>
            <a:ext cx="18288000" cy="2142067"/>
            <a:chOff x="0" y="0"/>
            <a:chExt cx="18288000" cy="2142066"/>
          </a:xfrm>
        </p:grpSpPr>
        <p:sp>
          <p:nvSpPr>
            <p:cNvPr id="20" name="Shape 20"/>
            <p:cNvSpPr/>
            <p:nvPr/>
          </p:nvSpPr>
          <p:spPr>
            <a:xfrm>
              <a:off x="0" y="0"/>
              <a:ext cx="18288000" cy="2142067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300"/>
                </a:spcBef>
                <a:defRPr sz="5800" b="0">
                  <a:solidFill>
                    <a:srgbClr val="000000">
                      <a:alpha val="0"/>
                    </a:srgbClr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0" y="0"/>
              <a:ext cx="18288000" cy="942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300"/>
                </a:spcBef>
                <a:defRPr sz="5800" b="0">
                  <a:solidFill>
                    <a:srgbClr val="000000">
                      <a:alpha val="0"/>
                    </a:srgbClr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Drag picture to placeholder or click icon to add</a:t>
              </a:r>
            </a:p>
          </p:txBody>
        </p:sp>
      </p:grpSp>
      <p:sp>
        <p:nvSpPr>
          <p:cNvPr id="23" name="Shape 23"/>
          <p:cNvSpPr/>
          <p:nvPr/>
        </p:nvSpPr>
        <p:spPr>
          <a:xfrm>
            <a:off x="642939" y="645584"/>
            <a:ext cx="1174374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80000"/>
              </a:lnSpc>
              <a:spcBef>
                <a:spcPts val="1200"/>
              </a:spcBef>
              <a:defRPr sz="58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HEADER TEXT</a:t>
            </a:r>
          </a:p>
        </p:txBody>
      </p:sp>
      <p:pic>
        <p:nvPicPr>
          <p:cNvPr id="24" name="image3.png" descr="UA_OFR_RGB_Primary_SVG_whit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9448" y="410719"/>
            <a:ext cx="4966302" cy="1210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0453" y="-270933"/>
            <a:ext cx="18453115" cy="11074400"/>
          </a:xfrm>
          <a:prstGeom prst="rect">
            <a:avLst/>
          </a:prstGeom>
        </p:spPr>
      </p:pic>
      <p:sp>
        <p:nvSpPr>
          <p:cNvPr id="26" name="Shape 26"/>
          <p:cNvSpPr>
            <a:spLocks noGrp="1"/>
          </p:cNvSpPr>
          <p:nvPr>
            <p:ph type="body" sz="half" idx="1"/>
          </p:nvPr>
        </p:nvSpPr>
        <p:spPr>
          <a:xfrm>
            <a:off x="974300" y="439943"/>
            <a:ext cx="16339400" cy="34824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20000" spc="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sz="quarter" idx="14"/>
          </p:nvPr>
        </p:nvSpPr>
        <p:spPr>
          <a:xfrm>
            <a:off x="2071077" y="4078041"/>
            <a:ext cx="14145847" cy="955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0" algn="ctr">
              <a:spcBef>
                <a:spcPts val="700"/>
              </a:spcBef>
              <a:buSzTx/>
              <a:buFontTx/>
              <a:buNone/>
              <a:defRPr sz="3000" b="1" spc="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sz="quarter" idx="15"/>
          </p:nvPr>
        </p:nvSpPr>
        <p:spPr>
          <a:xfrm>
            <a:off x="2071689" y="6020506"/>
            <a:ext cx="7246937" cy="6278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spcBef>
                <a:spcPts val="700"/>
              </a:spcBef>
              <a:buSzTx/>
              <a:buFontTx/>
              <a:buNone/>
              <a:defRPr sz="3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sz="quarter" idx="16"/>
          </p:nvPr>
        </p:nvSpPr>
        <p:spPr>
          <a:xfrm>
            <a:off x="2071689" y="7336935"/>
            <a:ext cx="7246937" cy="60042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0" defTabSz="798271">
              <a:spcBef>
                <a:spcPts val="600"/>
              </a:spcBef>
              <a:buSzTx/>
              <a:buFontTx/>
              <a:buNone/>
              <a:defRPr sz="291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8839200" y="9466474"/>
            <a:ext cx="4267200" cy="55985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3162300" y="3952007"/>
            <a:ext cx="12414250" cy="65433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77" y="8919303"/>
            <a:ext cx="5965675" cy="130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2479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_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1.jpeg" descr="Brochure_cover.jpg"/>
          <p:cNvPicPr>
            <a:picLocks noChangeAspect="1"/>
          </p:cNvPicPr>
          <p:nvPr/>
        </p:nvPicPr>
        <p:blipFill>
          <a:blip r:embed="rId2"/>
          <a:srcRect t="68929" b="23525"/>
          <a:stretch>
            <a:fillRect/>
          </a:stretch>
        </p:blipFill>
        <p:spPr>
          <a:xfrm>
            <a:off x="0" y="0"/>
            <a:ext cx="18513779" cy="21420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" name="Group 42"/>
          <p:cNvGrpSpPr/>
          <p:nvPr/>
        </p:nvGrpSpPr>
        <p:grpSpPr>
          <a:xfrm>
            <a:off x="0" y="0"/>
            <a:ext cx="18288000" cy="2142067"/>
            <a:chOff x="0" y="0"/>
            <a:chExt cx="18288000" cy="2142066"/>
          </a:xfrm>
        </p:grpSpPr>
        <p:sp>
          <p:nvSpPr>
            <p:cNvPr id="40" name="Shape 40"/>
            <p:cNvSpPr/>
            <p:nvPr/>
          </p:nvSpPr>
          <p:spPr>
            <a:xfrm>
              <a:off x="0" y="0"/>
              <a:ext cx="18288000" cy="2142067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300"/>
                </a:spcBef>
                <a:defRPr sz="5800" b="0">
                  <a:solidFill>
                    <a:srgbClr val="000000">
                      <a:alpha val="0"/>
                    </a:srgbClr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0" y="0"/>
              <a:ext cx="18288000" cy="942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300"/>
                </a:spcBef>
                <a:defRPr sz="5800" b="0">
                  <a:solidFill>
                    <a:srgbClr val="000000">
                      <a:alpha val="0"/>
                    </a:srgbClr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Drag picture to placeholder or click icon to add</a:t>
              </a:r>
            </a:p>
          </p:txBody>
        </p:sp>
      </p:grpSp>
      <p:pic>
        <p:nvPicPr>
          <p:cNvPr id="43" name="image1.jpeg" descr="Brochure_cover.jpg"/>
          <p:cNvPicPr>
            <a:picLocks noChangeAspect="1"/>
          </p:cNvPicPr>
          <p:nvPr/>
        </p:nvPicPr>
        <p:blipFill>
          <a:blip r:embed="rId2"/>
          <a:srcRect t="68929" b="23525"/>
          <a:stretch>
            <a:fillRect/>
          </a:stretch>
        </p:blipFill>
        <p:spPr>
          <a:xfrm>
            <a:off x="0" y="0"/>
            <a:ext cx="18513779" cy="2142067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/>
        </p:nvSpPr>
        <p:spPr>
          <a:xfrm>
            <a:off x="0" y="0"/>
            <a:ext cx="18288000" cy="214206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spcBef>
                <a:spcPts val="1300"/>
              </a:spcBef>
              <a:defRPr sz="5800" b="0">
                <a:solidFill>
                  <a:srgbClr val="000000">
                    <a:alpha val="0"/>
                  </a:srgb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sz="quarter" idx="13"/>
          </p:nvPr>
        </p:nvSpPr>
        <p:spPr>
          <a:xfrm>
            <a:off x="642939" y="645584"/>
            <a:ext cx="11743746" cy="850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80000"/>
              </a:lnSpc>
              <a:spcBef>
                <a:spcPts val="1200"/>
              </a:spcBef>
              <a:buSzTx/>
              <a:buFontTx/>
              <a:buNone/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4"/>
          </p:nvPr>
        </p:nvSpPr>
        <p:spPr>
          <a:xfrm>
            <a:off x="642938" y="2845947"/>
            <a:ext cx="17044700" cy="67608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marL="581526" lvl="0" indent="-581526" defTabSz="457200">
              <a:spcBef>
                <a:spcPts val="2500"/>
              </a:spcBef>
              <a:buFontTx/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Edit Master text styles</a:t>
            </a:r>
          </a:p>
          <a:p>
            <a:pPr marL="581526" lvl="1" indent="-581526" defTabSz="457200">
              <a:spcBef>
                <a:spcPts val="2500"/>
              </a:spcBef>
              <a:buFontTx/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Second level</a:t>
            </a:r>
          </a:p>
          <a:p>
            <a:pPr marL="581526" lvl="2" indent="-581526" defTabSz="457200">
              <a:spcBef>
                <a:spcPts val="2500"/>
              </a:spcBef>
              <a:buFontTx/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Third level</a:t>
            </a:r>
          </a:p>
        </p:txBody>
      </p:sp>
      <p:sp>
        <p:nvSpPr>
          <p:cNvPr id="16" name="Picture Placeholder 19"/>
          <p:cNvSpPr>
            <a:spLocks noGrp="1"/>
          </p:cNvSpPr>
          <p:nvPr>
            <p:ph type="pic" sz="quarter" idx="33"/>
          </p:nvPr>
        </p:nvSpPr>
        <p:spPr>
          <a:xfrm rot="16200000">
            <a:off x="8638789" y="10232990"/>
            <a:ext cx="232913" cy="388754"/>
          </a:xfrm>
          <a:prstGeom prst="rect">
            <a:avLst/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/>
          <a:lstStyle>
            <a:lvl1pPr>
              <a:defRPr sz="1100" baseline="0">
                <a:noFill/>
                <a:latin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9"/>
          <p:cNvSpPr>
            <a:spLocks noGrp="1"/>
          </p:cNvSpPr>
          <p:nvPr>
            <p:ph type="pic" sz="quarter" idx="34"/>
          </p:nvPr>
        </p:nvSpPr>
        <p:spPr>
          <a:xfrm rot="16200000">
            <a:off x="9027544" y="10232990"/>
            <a:ext cx="232913" cy="388754"/>
          </a:xfrm>
          <a:prstGeom prst="rect">
            <a:avLst/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/>
          <a:lstStyle>
            <a:lvl1pPr>
              <a:defRPr sz="1100" baseline="0">
                <a:noFill/>
                <a:latin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9"/>
          <p:cNvSpPr>
            <a:spLocks noGrp="1"/>
          </p:cNvSpPr>
          <p:nvPr>
            <p:ph type="pic" sz="quarter" idx="35"/>
          </p:nvPr>
        </p:nvSpPr>
        <p:spPr>
          <a:xfrm rot="16200000">
            <a:off x="9416299" y="10232990"/>
            <a:ext cx="232913" cy="388754"/>
          </a:xfrm>
          <a:prstGeom prst="rect">
            <a:avLst/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/>
          <a:lstStyle>
            <a:lvl1pPr>
              <a:defRPr sz="1100" baseline="0">
                <a:noFill/>
                <a:latin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074" y="417042"/>
            <a:ext cx="5965675" cy="130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1867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Brochure_cover.jpg"/>
          <p:cNvPicPr>
            <a:picLocks noChangeAspect="1"/>
          </p:cNvPicPr>
          <p:nvPr/>
        </p:nvPicPr>
        <p:blipFill>
          <a:blip r:embed="rId6"/>
          <a:srcRect t="68929" b="23525"/>
          <a:stretch>
            <a:fillRect/>
          </a:stretch>
        </p:blipFill>
        <p:spPr>
          <a:xfrm>
            <a:off x="0" y="0"/>
            <a:ext cx="18513779" cy="21420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roup 5"/>
          <p:cNvGrpSpPr/>
          <p:nvPr/>
        </p:nvGrpSpPr>
        <p:grpSpPr>
          <a:xfrm>
            <a:off x="0" y="0"/>
            <a:ext cx="18288000" cy="2142067"/>
            <a:chOff x="0" y="0"/>
            <a:chExt cx="18288000" cy="2142066"/>
          </a:xfrm>
        </p:grpSpPr>
        <p:sp>
          <p:nvSpPr>
            <p:cNvPr id="3" name="Shape 3"/>
            <p:cNvSpPr/>
            <p:nvPr/>
          </p:nvSpPr>
          <p:spPr>
            <a:xfrm>
              <a:off x="0" y="0"/>
              <a:ext cx="18288000" cy="2142067"/>
            </a:xfrm>
            <a:prstGeom prst="rect">
              <a:avLst/>
            </a:prstGeom>
            <a:blipFill rotWithShape="1">
              <a:blip r:embed="rId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300"/>
                </a:spcBef>
                <a:defRPr sz="5800" b="0">
                  <a:solidFill>
                    <a:srgbClr val="000000">
                      <a:alpha val="0"/>
                    </a:srgbClr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4" name="Shape 4"/>
            <p:cNvSpPr/>
            <p:nvPr/>
          </p:nvSpPr>
          <p:spPr>
            <a:xfrm>
              <a:off x="0" y="0"/>
              <a:ext cx="18288000" cy="942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300"/>
                </a:spcBef>
                <a:defRPr sz="5800" b="0">
                  <a:solidFill>
                    <a:srgbClr val="000000">
                      <a:alpha val="0"/>
                    </a:srgbClr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Drag picture to placeholder or click icon to add</a:t>
              </a:r>
            </a:p>
          </p:txBody>
        </p:sp>
      </p:grpSp>
      <p:sp>
        <p:nvSpPr>
          <p:cNvPr id="6" name="Shape 6"/>
          <p:cNvSpPr/>
          <p:nvPr/>
        </p:nvSpPr>
        <p:spPr>
          <a:xfrm>
            <a:off x="642939" y="645584"/>
            <a:ext cx="1174374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80000"/>
              </a:lnSpc>
              <a:spcBef>
                <a:spcPts val="1200"/>
              </a:spcBef>
              <a:defRPr sz="58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HEADER TEXT</a:t>
            </a:r>
          </a:p>
        </p:txBody>
      </p:sp>
      <p:sp>
        <p:nvSpPr>
          <p:cNvPr id="13" name="Shape 47"/>
          <p:cNvSpPr txBox="1">
            <a:spLocks/>
          </p:cNvSpPr>
          <p:nvPr userDrawn="1"/>
        </p:nvSpPr>
        <p:spPr>
          <a:xfrm>
            <a:off x="642938" y="2845947"/>
            <a:ext cx="17044700" cy="67608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617219" marR="0" indent="-617219" algn="l" defTabSz="822960" rtl="0" latinLnBrk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1419605" marR="0" indent="-596645" algn="l" defTabSz="822960" rtl="0" latinLnBrk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2200939" marR="0" indent="-555019" algn="l" defTabSz="822960" rtl="0" latinLnBrk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3131820" marR="0" indent="-662940" algn="l" defTabSz="822960" rtl="0" latinLnBrk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3954779" marR="0" indent="-662939" algn="l" defTabSz="822960" rtl="0" latinLnBrk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»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4777739" marR="0" indent="-662939" algn="l" defTabSz="822960" rtl="0" latinLnBrk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5600700" marR="0" indent="-662939" algn="l" defTabSz="822960" rtl="0" latinLnBrk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6423659" marR="0" indent="-662939" algn="l" defTabSz="822960" rtl="0" latinLnBrk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7246619" marR="0" indent="-662940" algn="l" defTabSz="822960" rtl="0" latinLnBrk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581526" indent="-581526" defTabSz="457200" hangingPunct="1">
              <a:spcBef>
                <a:spcPts val="2500"/>
              </a:spcBef>
              <a:buFontTx/>
              <a:buChar char="•"/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lang="en-US">
                <a:latin typeface="+mn-lt"/>
                <a:ea typeface="+mn-ea"/>
                <a:cs typeface="+mn-cs"/>
                <a:sym typeface="Helvetica"/>
              </a:rPr>
              <a:t>Click to edit Master text styles</a:t>
            </a:r>
          </a:p>
          <a:p>
            <a:pPr marL="1324275" indent="-501315" defTabSz="457200" hangingPunct="1">
              <a:spcBef>
                <a:spcPts val="2500"/>
              </a:spcBef>
              <a:buFontTx/>
              <a:buChar char="-"/>
              <a:defRPr sz="5000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000">
                <a:latin typeface="+mn-lt"/>
                <a:ea typeface="+mn-ea"/>
                <a:cs typeface="+mn-cs"/>
                <a:sym typeface="Helvetica"/>
              </a:rPr>
              <a:t>Second level</a:t>
            </a:r>
          </a:p>
          <a:p>
            <a:pPr marL="1874520" indent="-228600" defTabSz="457200" hangingPunct="1">
              <a:spcBef>
                <a:spcPts val="2500"/>
              </a:spcBef>
              <a:buFontTx/>
              <a:buChar char="•"/>
              <a:defRPr sz="4300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300">
                <a:latin typeface="+mn-lt"/>
                <a:ea typeface="+mn-ea"/>
                <a:cs typeface="+mn-cs"/>
                <a:sym typeface="Helvetica"/>
              </a:rPr>
              <a:t>Third level</a:t>
            </a:r>
            <a:endParaRPr lang="en-US" sz="4300" dirty="0"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074" y="417042"/>
            <a:ext cx="5965675" cy="1307982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7" r:id="rId2"/>
    <p:sldLayoutId id="2147483658" r:id="rId3"/>
    <p:sldLayoutId id="2147483659" r:id="rId4"/>
  </p:sldLayoutIdLst>
  <p:transition spd="med"/>
  <p:txStyles>
    <p:titleStyle>
      <a:lvl1pPr marL="0" marR="0" indent="0" algn="ct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617219" marR="0" indent="-617219" algn="l" defTabSz="822960" rtl="0" eaLnBrk="1" latinLnBrk="0" hangingPunct="1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Helvetica"/>
        <a:buChar char="•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1419605" marR="0" indent="-596645" algn="l" defTabSz="822960" rtl="0" eaLnBrk="1" latinLnBrk="0" hangingPunct="1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Helvetica"/>
        <a:buChar char="–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2200939" marR="0" indent="-555019" algn="l" defTabSz="822960" rtl="0" eaLnBrk="1" latinLnBrk="0" hangingPunct="1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Helvetica"/>
        <a:buChar char="•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3131820" marR="0" indent="-662940" algn="l" defTabSz="822960" rtl="0" eaLnBrk="1" latinLnBrk="0" hangingPunct="1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Helvetica"/>
        <a:buChar char="–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3954779" marR="0" indent="-662939" algn="l" defTabSz="822960" rtl="0" eaLnBrk="1" latinLnBrk="0" hangingPunct="1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Helvetica"/>
        <a:buChar char="»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4777739" marR="0" indent="-662939" algn="l" defTabSz="822960" rtl="0" eaLnBrk="1" latinLnBrk="0" hangingPunct="1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Helvetica"/>
        <a:buChar char="•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5600700" marR="0" indent="-662939" algn="l" defTabSz="822960" rtl="0" eaLnBrk="1" latinLnBrk="0" hangingPunct="1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Helvetica"/>
        <a:buChar char="•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6423659" marR="0" indent="-662939" algn="l" defTabSz="822960" rtl="0" eaLnBrk="1" latinLnBrk="0" hangingPunct="1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Helvetica"/>
        <a:buChar char="•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7246619" marR="0" indent="-662940" algn="l" defTabSz="822960" rtl="0" eaLnBrk="1" latinLnBrk="0" hangingPunct="1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Helvetica"/>
        <a:buChar char="•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822960" algn="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1645920" algn="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2468879" algn="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3291840" algn="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114800" algn="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4937759" algn="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5760720" algn="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6583680" algn="r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/>
          </p:cNvSpPr>
          <p:nvPr>
            <p:ph type="body" sz="half" idx="1"/>
          </p:nvPr>
        </p:nvSpPr>
        <p:spPr>
          <a:xfrm>
            <a:off x="974300" y="1052018"/>
            <a:ext cx="16339400" cy="2013851"/>
          </a:xfrm>
          <a:prstGeom prst="rect">
            <a:avLst/>
          </a:prstGeom>
        </p:spPr>
        <p:txBody>
          <a:bodyPr/>
          <a:lstStyle/>
          <a:p>
            <a:r>
              <a:rPr lang="en-US" sz="9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Subjects Protection Program</a:t>
            </a:r>
          </a:p>
          <a:p>
            <a:endParaRPr sz="9700" dirty="0"/>
          </a:p>
        </p:txBody>
      </p:sp>
      <p:sp>
        <p:nvSpPr>
          <p:cNvPr id="276" name="Shape 276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2610678" y="9581322"/>
            <a:ext cx="914400" cy="914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rm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iloOT-Xbold"/>
              <a:ea typeface="MiloOT-Xbold"/>
              <a:cs typeface="MiloOT-Xbold"/>
              <a:sym typeface="MiloOT-Xbold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A17B1BC-7E56-4CDD-BE24-5EFB030D72BC}"/>
              </a:ext>
            </a:extLst>
          </p:cNvPr>
          <p:cNvSpPr txBox="1">
            <a:spLocks/>
          </p:cNvSpPr>
          <p:nvPr/>
        </p:nvSpPr>
        <p:spPr>
          <a:xfrm>
            <a:off x="2071689" y="6712692"/>
            <a:ext cx="7246937" cy="60042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marR="0" indent="0" algn="l" defTabSz="798271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1419605" marR="0" indent="-596645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2200939" marR="0" indent="-55501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3131820" marR="0" indent="-662940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3954779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»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4777739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5600700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6423659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7246619" marR="0" indent="-662940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Christine Melton-Lopez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Director, Human Subjects Protection Program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653099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AAF050-8796-4B3F-A2DD-CB7954043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939" y="730332"/>
            <a:ext cx="11743746" cy="681405"/>
          </a:xfrm>
        </p:spPr>
        <p:txBody>
          <a:bodyPr/>
          <a:lstStyle/>
          <a:p>
            <a:r>
              <a:rPr lang="en-US" sz="5400" dirty="0"/>
              <a:t>Reportable Events to Federal Agencies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173439"/>
              </p:ext>
            </p:extLst>
          </p:nvPr>
        </p:nvGraphicFramePr>
        <p:xfrm>
          <a:off x="5573360" y="3467595"/>
          <a:ext cx="6290089" cy="488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273487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AAF050-8796-4B3F-A2DD-CB7954043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939" y="397933"/>
            <a:ext cx="11743746" cy="1346202"/>
          </a:xfrm>
        </p:spPr>
        <p:txBody>
          <a:bodyPr/>
          <a:lstStyle/>
          <a:p>
            <a:r>
              <a:rPr lang="en-US" sz="5400" dirty="0"/>
              <a:t>Non-Serious / Non-Unanticipated Problems  Reportable Events to HSPP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7D5D1-3FE6-4273-A3E0-16B872B2FBC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57441" y="8262203"/>
            <a:ext cx="8159858" cy="142629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Reported events are reviewed by the IRB committee or single IRB chair based on level of risk.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B616568-C56C-4B8C-8D4B-98B21C8301C1}"/>
              </a:ext>
            </a:extLst>
          </p:cNvPr>
          <p:cNvSpPr txBox="1">
            <a:spLocks/>
          </p:cNvSpPr>
          <p:nvPr/>
        </p:nvSpPr>
        <p:spPr>
          <a:xfrm>
            <a:off x="9338377" y="8057349"/>
            <a:ext cx="8625510" cy="14262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617219" marR="0" indent="-61721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1419605" marR="0" indent="-596645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2200939" marR="0" indent="-55501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3131820" marR="0" indent="-662940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3954779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»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4777739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5600700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6423659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7246619" marR="0" indent="-662940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617219" marR="0" lvl="0" indent="-617219" algn="l" defTabSz="822960" rtl="0" eaLnBrk="1" fontAlgn="auto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Protocol deviations remain the predominant reportable item submitted to the IRB in 2019. This remained true during the 4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quarter. Fourth quarter also saw a rise in deviations surrounding consenting issues. 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0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381253"/>
              </p:ext>
            </p:extLst>
          </p:nvPr>
        </p:nvGraphicFramePr>
        <p:xfrm>
          <a:off x="870469" y="2867890"/>
          <a:ext cx="6658487" cy="4812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CC9AAD56-3E43-4056-9A1A-BDA967A9FDB3}"/>
              </a:ext>
            </a:extLst>
          </p:cNvPr>
          <p:cNvSpPr/>
          <p:nvPr/>
        </p:nvSpPr>
        <p:spPr>
          <a:xfrm>
            <a:off x="5438899" y="3244388"/>
            <a:ext cx="2303813" cy="4812961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894507"/>
              </p:ext>
            </p:extLst>
          </p:nvPr>
        </p:nvGraphicFramePr>
        <p:xfrm>
          <a:off x="10057812" y="2851319"/>
          <a:ext cx="6658486" cy="4812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7998FDF9-6B8C-4CAC-8A67-C7A66B3D9239}"/>
              </a:ext>
            </a:extLst>
          </p:cNvPr>
          <p:cNvSpPr/>
          <p:nvPr/>
        </p:nvSpPr>
        <p:spPr>
          <a:xfrm>
            <a:off x="9444046" y="2851319"/>
            <a:ext cx="2202487" cy="534636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38892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42939" y="705101"/>
            <a:ext cx="11743746" cy="731867"/>
          </a:xfrm>
        </p:spPr>
        <p:txBody>
          <a:bodyPr/>
          <a:lstStyle/>
          <a:p>
            <a:r>
              <a:rPr lang="en-US" dirty="0"/>
              <a:t>2019 Non-Committee Workload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D3EE5F-72BA-44AC-94E7-AC0AC7C34BCF}"/>
              </a:ext>
            </a:extLst>
          </p:cNvPr>
          <p:cNvSpPr txBox="1"/>
          <p:nvPr/>
        </p:nvSpPr>
        <p:spPr>
          <a:xfrm>
            <a:off x="3536371" y="8757671"/>
            <a:ext cx="10695710" cy="1856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rmAutofit/>
          </a:bodyPr>
          <a:lstStyle/>
          <a:p>
            <a:pPr marL="342900" marR="0" indent="-34290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800" b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Amendments represented the majority of Non-Committee submissions during Q4 of 2019.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67EAC0E-27CD-48F3-ACBF-9335BA67F0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678554"/>
              </p:ext>
            </p:extLst>
          </p:nvPr>
        </p:nvGraphicFramePr>
        <p:xfrm>
          <a:off x="250741" y="3087272"/>
          <a:ext cx="7429496" cy="586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000-00001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262568"/>
              </p:ext>
            </p:extLst>
          </p:nvPr>
        </p:nvGraphicFramePr>
        <p:xfrm>
          <a:off x="8456590" y="3088146"/>
          <a:ext cx="7429495" cy="5868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40ED45E-73A5-477E-9E1E-3C355EE2CE0A}"/>
              </a:ext>
            </a:extLst>
          </p:cNvPr>
          <p:cNvSpPr/>
          <p:nvPr/>
        </p:nvSpPr>
        <p:spPr>
          <a:xfrm>
            <a:off x="5395970" y="4075765"/>
            <a:ext cx="2370737" cy="1021554"/>
          </a:xfrm>
          <a:prstGeom prst="wedgeRoundRectCallout">
            <a:avLst>
              <a:gd name="adj1" fmla="val -37305"/>
              <a:gd name="adj2" fmla="val 102780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763 submissions were reviewed during Q4 of 2019.</a:t>
            </a:r>
          </a:p>
        </p:txBody>
      </p:sp>
    </p:spTree>
    <p:extLst>
      <p:ext uri="{BB962C8B-B14F-4D97-AF65-F5344CB8AC3E}">
        <p14:creationId xmlns:p14="http://schemas.microsoft.com/office/powerpoint/2010/main" val="12328384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014D81-487B-4697-B077-E5AB5612EF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939" y="271136"/>
            <a:ext cx="11743746" cy="1599797"/>
          </a:xfrm>
        </p:spPr>
        <p:txBody>
          <a:bodyPr/>
          <a:lstStyle/>
          <a:p>
            <a:r>
              <a:rPr lang="en-US" dirty="0"/>
              <a:t>Non-Committee Workload</a:t>
            </a:r>
          </a:p>
          <a:p>
            <a:r>
              <a:rPr lang="en-US" dirty="0"/>
              <a:t>Time Detail Q4 2019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63ED7D0-696C-4F96-B1FB-BD4477AC2216}"/>
              </a:ext>
            </a:extLst>
          </p:cNvPr>
          <p:cNvSpPr txBox="1">
            <a:spLocks/>
          </p:cNvSpPr>
          <p:nvPr/>
        </p:nvSpPr>
        <p:spPr>
          <a:xfrm>
            <a:off x="2021840" y="7899844"/>
            <a:ext cx="12165143" cy="120342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617219" marR="0" indent="-61721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1419605" marR="0" indent="-596645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2200939" marR="0" indent="-55501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3131820" marR="0" indent="-662940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3954779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»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4777739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5600700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6423659" marR="0" indent="-662939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7246619" marR="0" indent="-662940" algn="l" defTabSz="822960" rtl="0" eaLnBrk="1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5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buFont typeface="Helvetica"/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Our goal is for average review times for Non-Committee work to stay below 14 total days. We were able to consistently meet this goal during quarter 4.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50AE2E-009C-450F-AAC7-14DC27CEBA6B}"/>
              </a:ext>
            </a:extLst>
          </p:cNvPr>
          <p:cNvSpPr/>
          <p:nvPr/>
        </p:nvSpPr>
        <p:spPr>
          <a:xfrm>
            <a:off x="4541598" y="2546774"/>
            <a:ext cx="7125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Non-Committee</a:t>
            </a:r>
          </a:p>
          <a:p>
            <a:pPr algn="ctr"/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Average Review Times (in days) By Month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EF0F9C-B67C-419A-A8F1-2CFB7F88E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375" y="3547824"/>
            <a:ext cx="11095608" cy="442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2603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863EE0-39D1-41D2-AD88-65AB8FC6B9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939" y="705101"/>
            <a:ext cx="11743746" cy="731867"/>
          </a:xfrm>
        </p:spPr>
        <p:txBody>
          <a:bodyPr/>
          <a:lstStyle/>
          <a:p>
            <a:r>
              <a:rPr lang="en-US" dirty="0"/>
              <a:t>2019 Committee Workload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3494" y="8354732"/>
            <a:ext cx="11912600" cy="14478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0" dirty="0">
                <a:solidFill>
                  <a:schemeClr val="tx2">
                    <a:lumMod val="50000"/>
                  </a:schemeClr>
                </a:solidFill>
              </a:rPr>
              <a:t>61 items were reviewed by the Full Committee during the fourth quarter of 2019.  </a:t>
            </a:r>
            <a:endParaRPr lang="en-US" sz="2800" b="0" dirty="0">
              <a:solidFill>
                <a:schemeClr val="tx2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627545A-EE64-4006-B8B3-FBC906377F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840597"/>
              </p:ext>
            </p:extLst>
          </p:nvPr>
        </p:nvGraphicFramePr>
        <p:xfrm>
          <a:off x="5123543" y="3048001"/>
          <a:ext cx="7547428" cy="4717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842087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014D81-487B-4697-B077-E5AB5612EF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939" y="271136"/>
            <a:ext cx="11743746" cy="1599797"/>
          </a:xfrm>
        </p:spPr>
        <p:txBody>
          <a:bodyPr/>
          <a:lstStyle/>
          <a:p>
            <a:r>
              <a:rPr lang="en-US" dirty="0"/>
              <a:t>Full Committee Workload</a:t>
            </a:r>
          </a:p>
          <a:p>
            <a:r>
              <a:rPr lang="en-US" dirty="0"/>
              <a:t>Time Detail Q4 2019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E867F1-2009-4475-8C2F-8C041C247CF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206294" y="7477378"/>
            <a:ext cx="11875409" cy="1203429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Our goal is for average review times for the Full Committee to stay below 30 total days. We did not meet this mark during November and December as committee saw a rise in new project submissions.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Committee turnaround time is also highly dependent on the time the submission sits back with the PI during a pre-review.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9EDB91-FE61-4D08-8968-8C2E107CF888}"/>
              </a:ext>
            </a:extLst>
          </p:cNvPr>
          <p:cNvSpPr txBox="1"/>
          <p:nvPr/>
        </p:nvSpPr>
        <p:spPr>
          <a:xfrm>
            <a:off x="5735253" y="2588003"/>
            <a:ext cx="4742985" cy="5342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/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Full Committee</a:t>
            </a:r>
          </a:p>
          <a:p>
            <a:pPr algn="ctr"/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Average Review Times (in days) By Month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A52D84-13AE-4459-8ED4-269E52713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857" y="3266839"/>
            <a:ext cx="11295957" cy="43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436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0090AB-3739-4751-AA1B-44785763CC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939" y="730332"/>
            <a:ext cx="11743746" cy="681405"/>
          </a:xfrm>
        </p:spPr>
        <p:txBody>
          <a:bodyPr/>
          <a:lstStyle/>
          <a:p>
            <a:r>
              <a:rPr lang="en-US" sz="5400" dirty="0"/>
              <a:t>IRB Training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FA033E-EF3F-41F7-B5A7-F90DBD2D9055}"/>
              </a:ext>
            </a:extLst>
          </p:cNvPr>
          <p:cNvSpPr txBox="1"/>
          <p:nvPr/>
        </p:nvSpPr>
        <p:spPr>
          <a:xfrm>
            <a:off x="8775865" y="2560825"/>
            <a:ext cx="5059680" cy="722444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0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Hours </a:t>
            </a:r>
            <a:r>
              <a:rPr lang="en-US" sz="2400" b="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Starting in Q2 of 2019, we rolled out IRB “office hours” in place of form trainings. This is a time where investigators can come and bring questions, comments, or concerns for the IRB staff to address. We are still seeing this service underutilized by researchers. </a:t>
            </a:r>
          </a:p>
          <a:p>
            <a:endParaRPr lang="en-US" sz="2400" b="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0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 presentations </a:t>
            </a:r>
            <a:r>
              <a:rPr lang="en-US" sz="2400" b="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typically conducted at the request of a professor. HSPP staff present on IRB topics such as the fundamentals, devices, or drugs. </a:t>
            </a:r>
          </a:p>
          <a:p>
            <a:endParaRPr lang="en-US" sz="2400" b="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0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Consultations</a:t>
            </a:r>
            <a:r>
              <a:rPr lang="en-US" sz="2400" b="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one-on-one meetings between HSPP staff and an investigator. 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pPr marL="285750" marR="0" indent="-28575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sym typeface="MiloOT-X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9779" y="8092940"/>
            <a:ext cx="8039100" cy="4826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rm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0" dirty="0">
                <a:solidFill>
                  <a:schemeClr val="tx2"/>
                </a:solidFill>
                <a:latin typeface="+mj-lt"/>
              </a:rPr>
              <a:t>*Indicates number of presentations versus hours</a:t>
            </a:r>
            <a:r>
              <a:rPr lang="en-US" sz="1800" b="0" dirty="0">
                <a:solidFill>
                  <a:schemeClr val="tx2"/>
                </a:solidFill>
                <a:latin typeface="+mj-lt"/>
              </a:rPr>
              <a:t>.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+mj-lt"/>
              <a:sym typeface="MiloOT-Xbold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377819"/>
              </p:ext>
            </p:extLst>
          </p:nvPr>
        </p:nvGraphicFramePr>
        <p:xfrm>
          <a:off x="935665" y="3518158"/>
          <a:ext cx="6273209" cy="414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CE4E8506-0FA0-4A43-A884-543AEB50F0E1}"/>
              </a:ext>
            </a:extLst>
          </p:cNvPr>
          <p:cNvSpPr/>
          <p:nvPr/>
        </p:nvSpPr>
        <p:spPr>
          <a:xfrm>
            <a:off x="6365307" y="4581606"/>
            <a:ext cx="1687133" cy="1191813"/>
          </a:xfrm>
          <a:prstGeom prst="wedgeRoundRectCallout">
            <a:avLst>
              <a:gd name="adj1" fmla="val -36054"/>
              <a:gd name="adj2" fmla="val 75802"/>
              <a:gd name="adj3" fmla="val 16667"/>
            </a:avLst>
          </a:prstGeom>
          <a:solidFill>
            <a:srgbClr val="FFFFFF"/>
          </a:solidFill>
          <a:ln w="25400" cap="flat">
            <a:solidFill>
              <a:schemeClr val="accent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47 hours of training occurred over the fourth quarter of 2019</a:t>
            </a:r>
          </a:p>
        </p:txBody>
      </p:sp>
    </p:spTree>
    <p:extLst>
      <p:ext uri="{BB962C8B-B14F-4D97-AF65-F5344CB8AC3E}">
        <p14:creationId xmlns:p14="http://schemas.microsoft.com/office/powerpoint/2010/main" val="88715613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0090AB-3739-4751-AA1B-44785763CC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939" y="730332"/>
            <a:ext cx="11743746" cy="681405"/>
          </a:xfrm>
        </p:spPr>
        <p:txBody>
          <a:bodyPr/>
          <a:lstStyle/>
          <a:p>
            <a:r>
              <a:rPr lang="en-US" sz="5400" dirty="0"/>
              <a:t>Banner Research Sites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249965-22EF-44E9-8B34-8E9394B17FCF}"/>
              </a:ext>
            </a:extLst>
          </p:cNvPr>
          <p:cNvSpPr txBox="1"/>
          <p:nvPr/>
        </p:nvSpPr>
        <p:spPr>
          <a:xfrm>
            <a:off x="1568712" y="9000306"/>
            <a:ext cx="6905588" cy="12348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457200" marR="0" indent="-45720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sym typeface="MiloOT-Xbold"/>
              </a:rPr>
              <a:t>Banner sites represent a significant portion of our research efforts. </a:t>
            </a:r>
          </a:p>
          <a:p>
            <a:pPr marL="457200" marR="0" indent="-45720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400" b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The most common sites used by UA researchers are Banner-Tucson followed by UACC-North. </a:t>
            </a:r>
          </a:p>
          <a:p>
            <a:pPr marL="457200" marR="0" indent="-45720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+mj-lt"/>
              <a:sym typeface="MiloOT-X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302525-8BD1-4322-9392-8E219C5191B9}"/>
              </a:ext>
            </a:extLst>
          </p:cNvPr>
          <p:cNvSpPr txBox="1"/>
          <p:nvPr/>
        </p:nvSpPr>
        <p:spPr>
          <a:xfrm>
            <a:off x="9710366" y="8573615"/>
            <a:ext cx="6905587" cy="1661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rmAutofit/>
          </a:bodyPr>
          <a:lstStyle/>
          <a:p>
            <a:r>
              <a:rPr lang="en-US" sz="2400" b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As of Quarter 4: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1308 projects used biological specimens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565 projects used the electronic medical record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8712" y="7650210"/>
            <a:ext cx="4239660" cy="334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rmAutofit fontScale="47500" lnSpcReduction="20000"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1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+mj-lt"/>
              <a:ea typeface="MiloOT-Xbold"/>
              <a:cs typeface="MiloOT-Xbold"/>
              <a:sym typeface="MiloOT-X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1266" y="7743601"/>
            <a:ext cx="8039100" cy="4826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rm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0" dirty="0">
                <a:solidFill>
                  <a:schemeClr val="tx2"/>
                </a:solidFill>
                <a:latin typeface="+mj-lt"/>
              </a:rPr>
              <a:t>*A project can occur at more than one Banner site.</a:t>
            </a: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j-lt"/>
                <a:sym typeface="MiloOT-Xbold"/>
              </a:rPr>
              <a:t>*These two charts are not mutually exclusive.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0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209722"/>
              </p:ext>
            </p:extLst>
          </p:nvPr>
        </p:nvGraphicFramePr>
        <p:xfrm>
          <a:off x="1355169" y="3108420"/>
          <a:ext cx="6555454" cy="4493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0000000-0008-0000-0000-00001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027825"/>
              </p:ext>
            </p:extLst>
          </p:nvPr>
        </p:nvGraphicFramePr>
        <p:xfrm>
          <a:off x="8474300" y="3108420"/>
          <a:ext cx="6555454" cy="4493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543053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oundless_ORD">
  <a:themeElements>
    <a:clrScheme name="Boundless_ORD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oundless_OR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oundless_O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8229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normAutofit/>
      </a:bodyPr>
      <a:lstStyle>
        <a:defPPr marL="0" marR="0" indent="0" algn="l" defTabSz="8229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MiloOT-Xbold"/>
            <a:ea typeface="MiloOT-Xbold"/>
            <a:cs typeface="MiloOT-Xbold"/>
            <a:sym typeface="MiloOT-X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RDI_Master_Template_201610 (1) [Read-Only]" id="{7AEBAA80-CCBB-4F91-8D14-59B9E153F4BC}" vid="{7105D679-16CB-4661-9A0B-CDBEB1E1A2E7}"/>
    </a:ext>
  </a:extLst>
</a:theme>
</file>

<file path=ppt/theme/theme2.xml><?xml version="1.0" encoding="utf-8"?>
<a:theme xmlns:a="http://schemas.openxmlformats.org/drawingml/2006/main" name="Boundless_ORD">
  <a:themeElements>
    <a:clrScheme name="Boundless_OR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oundless_OR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oundless_O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8229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normAutofit/>
      </a:bodyPr>
      <a:lstStyle>
        <a:defPPr marL="0" marR="0" indent="0" algn="l" defTabSz="8229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MiloOT-Xbold"/>
            <a:ea typeface="MiloOT-Xbold"/>
            <a:cs typeface="MiloOT-Xbold"/>
            <a:sym typeface="MiloOT-X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RDI_Master_Template_201610 (1)</Template>
  <TotalTime>5726</TotalTime>
  <Words>522</Words>
  <Application>Microsoft Office PowerPoint</Application>
  <PresentationFormat>Custom</PresentationFormat>
  <Paragraphs>62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Helvetica</vt:lpstr>
      <vt:lpstr>MiloOT-Xbold</vt:lpstr>
      <vt:lpstr>Times New Roman</vt:lpstr>
      <vt:lpstr>Wingdings</vt:lpstr>
      <vt:lpstr>Boundless_ORD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Pernic, Blanca - (bpernic)</dc:creator>
  <cp:lastModifiedBy>Melton-Lopez, Christine Marie - (melton1)</cp:lastModifiedBy>
  <cp:revision>418</cp:revision>
  <cp:lastPrinted>2017-08-24T22:20:58Z</cp:lastPrinted>
  <dcterms:created xsi:type="dcterms:W3CDTF">2017-02-15T21:04:48Z</dcterms:created>
  <dcterms:modified xsi:type="dcterms:W3CDTF">2020-02-11T18:45:59Z</dcterms:modified>
</cp:coreProperties>
</file>